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56" r:id="rId3"/>
    <p:sldId id="268" r:id="rId4"/>
    <p:sldId id="257" r:id="rId5"/>
    <p:sldId id="269" r:id="rId6"/>
    <p:sldId id="259" r:id="rId7"/>
    <p:sldId id="270" r:id="rId8"/>
    <p:sldId id="260" r:id="rId9"/>
    <p:sldId id="271" r:id="rId10"/>
    <p:sldId id="261" r:id="rId11"/>
    <p:sldId id="262" r:id="rId12"/>
    <p:sldId id="263" r:id="rId13"/>
    <p:sldId id="272" r:id="rId14"/>
    <p:sldId id="264" r:id="rId15"/>
    <p:sldId id="26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1406020"/>
            <a:ext cx="6172199" cy="2251579"/>
          </a:xfrm>
        </p:spPr>
        <p:txBody>
          <a:bodyPr lIns="0" rIns="0" anchor="t">
            <a:noAutofit/>
          </a:bodyPr>
          <a:lstStyle>
            <a:lvl1pPr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3905864"/>
            <a:ext cx="6172200" cy="1123336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437DA-E5B7-43D8-A216-A38D376A05F7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89364E4-1400-4A58-B883-A9EF3DB80BC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4400" y="1554480"/>
            <a:ext cx="4222308" cy="388620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437DA-E5B7-43D8-A216-A38D376A05F7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64E4-1400-4A58-B883-A9EF3DB80B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69848" y="1554480"/>
            <a:ext cx="2075688" cy="3886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6432" y="1554480"/>
            <a:ext cx="4224528" cy="3886200"/>
          </a:xfrm>
        </p:spPr>
        <p:txBody>
          <a:bodyPr vert="eaVer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437DA-E5B7-43D8-A216-A38D376A05F7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64E4-1400-4A58-B883-A9EF3DB80B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3456432" y="1545336"/>
            <a:ext cx="4224528" cy="3886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02437DA-E5B7-43D8-A216-A38D376A05F7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89364E4-1400-4A58-B883-A9EF3DB80BC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1472184"/>
            <a:ext cx="6172200" cy="2130552"/>
          </a:xfrm>
        </p:spPr>
        <p:txBody>
          <a:bodyPr anchor="t">
            <a:noAutofit/>
          </a:bodyPr>
          <a:lstStyle>
            <a:lvl1pPr algn="l">
              <a:defRPr sz="4800" b="1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3886200"/>
            <a:ext cx="6172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437DA-E5B7-43D8-A216-A38D376A05F7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89364E4-1400-4A58-B883-A9EF3DB80BC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6325" cy="1066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86998" y="1915859"/>
            <a:ext cx="3646966" cy="288142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6754" y="1915881"/>
            <a:ext cx="3639311" cy="288139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437DA-E5B7-43D8-A216-A38D376A05F7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89364E4-1400-4A58-B883-A9EF3DB80BC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5734" cy="1066799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1" y="1916113"/>
            <a:ext cx="3638550" cy="64611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860676"/>
            <a:ext cx="3638550" cy="28828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2625" y="1916113"/>
            <a:ext cx="3660775" cy="64611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2626" y="2860676"/>
            <a:ext cx="3651250" cy="28829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437DA-E5B7-43D8-A216-A38D376A05F7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89364E4-1400-4A58-B883-A9EF3DB80BC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162800" y="1551543"/>
            <a:ext cx="1828800" cy="365125"/>
          </a:xfrm>
        </p:spPr>
        <p:txBody>
          <a:bodyPr/>
          <a:lstStyle/>
          <a:p>
            <a:fld id="{402437DA-E5B7-43D8-A216-A38D376A05F7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89364E4-1400-4A58-B883-A9EF3DB80BC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437DA-E5B7-43D8-A216-A38D376A05F7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64E4-1400-4A58-B883-A9EF3DB80B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450" y="1920876"/>
            <a:ext cx="3654425" cy="288924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6425"/>
            <a:ext cx="3629025" cy="1041400"/>
          </a:xfrm>
        </p:spPr>
        <p:txBody>
          <a:bodyPr anchor="t">
            <a:normAutofit/>
          </a:bodyPr>
          <a:lstStyle>
            <a:lvl1pPr algn="l">
              <a:defRPr sz="18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920875"/>
            <a:ext cx="3629025" cy="181292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437DA-E5B7-43D8-A216-A38D376A05F7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89364E4-1400-4A58-B883-A9EF3DB80BC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0074"/>
            <a:ext cx="2074862" cy="1981201"/>
          </a:xfrm>
          <a:ln>
            <a:noFill/>
          </a:ln>
        </p:spPr>
        <p:txBody>
          <a:bodyPr anchor="t">
            <a:normAutofit/>
          </a:bodyPr>
          <a:lstStyle>
            <a:lvl1pPr algn="l">
              <a:defRPr sz="1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63862" y="1650999"/>
            <a:ext cx="5627687" cy="42207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3862" y="614363"/>
            <a:ext cx="3741738" cy="9096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437DA-E5B7-43D8-A216-A38D376A05F7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89364E4-1400-4A58-B883-A9EF3DB80BC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1554480"/>
            <a:ext cx="2073348" cy="19794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1547036"/>
            <a:ext cx="4222308" cy="38862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62800" y="189468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437DA-E5B7-43D8-A216-A38D376A05F7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9848" y="6356350"/>
            <a:ext cx="5102352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59752" y="6356350"/>
            <a:ext cx="113768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9364E4-1400-4A58-B883-A9EF3DB80BC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1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gif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quarter" idx="13"/>
          </p:nvPr>
        </p:nvSpPr>
        <p:spPr>
          <a:xfrm>
            <a:off x="3500430" y="4429132"/>
            <a:ext cx="5466414" cy="171678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/>
              <a:t>Вторая младшая группа </a:t>
            </a:r>
            <a:r>
              <a:rPr lang="ru-RU" sz="2400" b="1" dirty="0" smtClean="0"/>
              <a:t>«Бусинки»</a:t>
            </a:r>
            <a:endParaRPr lang="ru-RU" sz="2400" b="1" dirty="0" smtClean="0"/>
          </a:p>
          <a:p>
            <a:pPr algn="ctr">
              <a:buNone/>
            </a:pPr>
            <a:r>
              <a:rPr lang="ru-RU" sz="2400" b="1" dirty="0" smtClean="0"/>
              <a:t>Воспитатель: </a:t>
            </a:r>
            <a:r>
              <a:rPr lang="ru-RU" sz="2400" b="1" dirty="0" smtClean="0"/>
              <a:t>Дроздова Т.В.</a:t>
            </a:r>
            <a:endParaRPr lang="ru-RU" sz="24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71472" y="571480"/>
            <a:ext cx="7572428" cy="290816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Тема: «Космос»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ru-RU" sz="3200" b="1" dirty="0" smtClean="0"/>
              <a:t>Познавательное развитие.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1" dirty="0" smtClean="0"/>
              <a:t>Тема: «Космическое путешествие»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0"/>
            <a:ext cx="8429684" cy="3809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3786190"/>
            <a:ext cx="8001056" cy="3071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3316267"/>
      </p:ext>
    </p:extLst>
  </p:cSld>
  <p:clrMapOvr>
    <a:masterClrMapping/>
  </p:clrMapOvr>
  <p:transition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404664"/>
            <a:ext cx="8001056" cy="6167608"/>
          </a:xfrm>
        </p:spPr>
        <p:txBody>
          <a:bodyPr/>
          <a:lstStyle/>
          <a:p>
            <a:pPr algn="ctr">
              <a:buFont typeface="Arial" pitchFamily="34" charset="0"/>
              <a:buChar char="•"/>
            </a:pPr>
            <a:r>
              <a:rPr lang="ru-RU" sz="16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Физкультминутка</a:t>
            </a:r>
            <a:r>
              <a:rPr lang="ru-RU" sz="1600" b="1" dirty="0" smtClean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ru-RU" sz="1600" b="1" dirty="0" smtClean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ru-RU" sz="1600" b="1" dirty="0" smtClean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Над </a:t>
            </a:r>
            <a:r>
              <a:rPr lang="ru-RU" sz="1600" b="1" dirty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Землёю ночью поздней, (Руки вверх, в стороны, вниз</a:t>
            </a:r>
            <a:r>
              <a:rPr lang="ru-RU" sz="1600" b="1" dirty="0" smtClean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</a:t>
            </a:r>
            <a:br>
              <a:rPr lang="ru-RU" sz="1600" b="1" dirty="0" smtClean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ru-RU" sz="1600" b="1" dirty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ru-RU" sz="1600" b="1" dirty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ru-RU" sz="1600" b="1" dirty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Только руку протяни, (потянулись руки вверх</a:t>
            </a:r>
            <a:r>
              <a:rPr lang="ru-RU" sz="1600" b="1" dirty="0" smtClean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</a:t>
            </a:r>
            <a:br>
              <a:rPr lang="ru-RU" sz="1600" b="1" dirty="0" smtClean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ru-RU" sz="1600" b="1" dirty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ru-RU" sz="1600" b="1" dirty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ru-RU" sz="1600" b="1" dirty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Ты ухватишься за звёзды: (руки в кулачки сжимать</a:t>
            </a:r>
            <a:r>
              <a:rPr lang="ru-RU" sz="1600" b="1" dirty="0" smtClean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</a:t>
            </a:r>
            <a:br>
              <a:rPr lang="ru-RU" sz="1600" b="1" dirty="0" smtClean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ru-RU" sz="1600" b="1" dirty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ru-RU" sz="1600" b="1" dirty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ru-RU" sz="1600" b="1" dirty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Рядом кажутся они. (Руки перед глазами</a:t>
            </a:r>
            <a:r>
              <a:rPr lang="ru-RU" sz="1600" b="1" dirty="0" smtClean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</a:t>
            </a:r>
            <a:br>
              <a:rPr lang="ru-RU" sz="1600" b="1" dirty="0" smtClean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ru-RU" sz="1600" b="1" dirty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ru-RU" sz="1600" b="1" dirty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ru-RU" sz="1600" b="1" dirty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Можно взять перо Павлина, (ноги вместе, руки вверх, покачаться</a:t>
            </a:r>
            <a:r>
              <a:rPr lang="ru-RU" sz="1600" b="1" dirty="0" smtClean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</a:t>
            </a:r>
            <a:br>
              <a:rPr lang="ru-RU" sz="1600" b="1" dirty="0" smtClean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ru-RU" sz="1600" b="1" dirty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ru-RU" sz="1600" b="1" dirty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ru-RU" sz="1600" b="1" dirty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Тронуть стрелки на Часах, (наклон вниз, руки машут тик-так</a:t>
            </a:r>
            <a:r>
              <a:rPr lang="ru-RU" sz="1600" b="1" dirty="0" smtClean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</a:t>
            </a:r>
            <a:br>
              <a:rPr lang="ru-RU" sz="1600" b="1" dirty="0" smtClean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ru-RU" sz="1600" b="1" dirty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ru-RU" sz="1600" b="1" dirty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ru-RU" sz="1600" b="1" dirty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Покататься на Дельфине, (присесть, руки вперед</a:t>
            </a:r>
            <a:r>
              <a:rPr lang="ru-RU" sz="1600" b="1" dirty="0" smtClean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</a:t>
            </a:r>
            <a:br>
              <a:rPr lang="ru-RU" sz="1600" b="1" dirty="0" smtClean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ru-RU" sz="1600" b="1" dirty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ru-RU" sz="1600" b="1" dirty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ru-RU" sz="1600" b="1" dirty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Покачаться на Весах. (Ноги на ширине плеч, руки в стороны покачаться</a:t>
            </a:r>
            <a:r>
              <a:rPr lang="ru-RU" sz="1600" b="1" dirty="0" smtClean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</a:t>
            </a:r>
            <a:br>
              <a:rPr lang="ru-RU" sz="1600" b="1" dirty="0" smtClean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ru-RU" sz="1600" b="1" dirty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ru-RU" sz="1600" b="1" dirty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ru-RU" sz="1600" b="1" dirty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Над Землёю ночью поздней, (руки вниз, поднять голову вверх</a:t>
            </a:r>
            <a:r>
              <a:rPr lang="ru-RU" sz="1600" b="1" dirty="0" smtClean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</a:t>
            </a:r>
            <a:br>
              <a:rPr lang="ru-RU" sz="1600" b="1" dirty="0" smtClean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ru-RU" sz="1600" b="1" dirty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ru-RU" sz="1600" b="1" dirty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ru-RU" sz="1600" b="1" dirty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Если бросить в небо взгляд, (потянулись вверх, руки вверх</a:t>
            </a:r>
            <a:r>
              <a:rPr lang="ru-RU" sz="1600" b="1" dirty="0" smtClean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</a:t>
            </a:r>
            <a:br>
              <a:rPr lang="ru-RU" sz="1600" b="1" dirty="0" smtClean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ru-RU" sz="1600" b="1" dirty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ru-RU" sz="1600" b="1" dirty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ru-RU" sz="1600" b="1" dirty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Ты увидишь, словно гроздья,</a:t>
            </a:r>
            <a:br>
              <a:rPr lang="ru-RU" sz="1600" b="1" dirty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ru-RU" sz="1600" b="1" dirty="0">
                <a:solidFill>
                  <a:schemeClr val="bg1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Там созвездия висят. (Руками берем созвездия)</a:t>
            </a:r>
          </a:p>
        </p:txBody>
      </p:sp>
    </p:spTree>
    <p:extLst>
      <p:ext uri="{BB962C8B-B14F-4D97-AF65-F5344CB8AC3E}">
        <p14:creationId xmlns:p14="http://schemas.microsoft.com/office/powerpoint/2010/main" val="5393144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https://www.nastol.com.ua/download.php?img=201210/2560x1440/nastol.com.ua-3419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88375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85720" y="214290"/>
            <a:ext cx="507209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мы с тобой находимся в космосе.</a:t>
            </a:r>
          </a:p>
          <a:p>
            <a:r>
              <a:rPr lang="ru-RU" sz="3200" b="1" dirty="0" smtClean="0"/>
              <a:t>- Как ты считаешь, кто здесь живет?</a:t>
            </a:r>
          </a:p>
          <a:p>
            <a:r>
              <a:rPr lang="ru-RU" sz="3200" b="1" dirty="0" smtClean="0"/>
              <a:t>Правильно наша звездочка. Это ее дом. Посмотри, она здесь не одна. Подойди поближе, чтобы разглядеть повнимательней ее соседей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249863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nnst1.gismeteo.ru/images/2020/01/shutterstock_2507292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857620" y="357166"/>
            <a:ext cx="4572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Посмотри внимательнее на солнце - оно самое большое.</a:t>
            </a:r>
          </a:p>
          <a:p>
            <a:r>
              <a:rPr lang="ru-RU" b="1" dirty="0" smtClean="0"/>
              <a:t>Ты видишь эту  синюю планету - это наша планета земля.</a:t>
            </a:r>
          </a:p>
          <a:p>
            <a:endParaRPr lang="ru-RU" b="1" u="sng" dirty="0" smtClean="0"/>
          </a:p>
          <a:p>
            <a:r>
              <a:rPr lang="ru-RU" b="1" u="sng" dirty="0" smtClean="0"/>
              <a:t>Как ты думаешь</a:t>
            </a:r>
            <a:r>
              <a:rPr lang="ru-RU" b="1" dirty="0" smtClean="0"/>
              <a:t>: </a:t>
            </a:r>
            <a:r>
              <a:rPr lang="ru-RU" b="1" i="1" dirty="0" smtClean="0"/>
              <a:t>«Почему на ней так много синего цвета?»</a:t>
            </a:r>
            <a:r>
              <a:rPr lang="en-US" b="1" i="1" dirty="0" smtClean="0"/>
              <a:t> </a:t>
            </a:r>
            <a:r>
              <a:rPr lang="ru-RU" b="1" dirty="0" smtClean="0"/>
              <a:t>  Синий цвет Земле придают океаны и моря. Белый цвет – это снега, льды и облака, зеленый – это бескрайние</a:t>
            </a:r>
            <a:r>
              <a:rPr lang="ru-RU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b="1" dirty="0" smtClean="0"/>
              <a:t>леса. Как </a:t>
            </a:r>
            <a:r>
              <a:rPr lang="ru-RU" b="1" dirty="0" smtClean="0">
                <a:solidFill>
                  <a:schemeClr val="bg1">
                    <a:lumMod val="50000"/>
                  </a:schemeClr>
                </a:solidFill>
              </a:rPr>
              <a:t>интересно</a:t>
            </a:r>
            <a:r>
              <a:rPr lang="ru-RU" b="1" dirty="0" smtClean="0"/>
              <a:t>! Какие</a:t>
            </a:r>
            <a:r>
              <a:rPr lang="ru-RU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b="1" dirty="0" smtClean="0"/>
              <a:t>они</a:t>
            </a:r>
            <a:r>
              <a:rPr lang="ru-RU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b="1" dirty="0" smtClean="0"/>
              <a:t>разноцветные!</a:t>
            </a:r>
            <a:endParaRPr lang="ru-RU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357166"/>
            <a:ext cx="8143932" cy="5572164"/>
          </a:xfrm>
        </p:spPr>
        <p:txBody>
          <a:bodyPr/>
          <a:lstStyle/>
          <a:p>
            <a:pPr algn="ctr"/>
            <a:r>
              <a:rPr lang="ru-RU" sz="1600" dirty="0" smtClean="0"/>
              <a:t>Нам пора возвращаться домой. Попрощайся  с нашей звездочкой! До свидания!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i="1" dirty="0" smtClean="0">
                <a:solidFill>
                  <a:srgbClr val="002060"/>
                </a:solidFill>
              </a:rPr>
              <a:t> </a:t>
            </a:r>
            <a:r>
              <a:rPr lang="ru-RU" sz="2000" i="1" dirty="0" smtClean="0">
                <a:solidFill>
                  <a:srgbClr val="002060"/>
                </a:solidFill>
              </a:rPr>
              <a:t>Подвижная игра: «полет»</a:t>
            </a:r>
            <a:br>
              <a:rPr lang="ru-RU" sz="2000" i="1" dirty="0" smtClean="0">
                <a:solidFill>
                  <a:srgbClr val="002060"/>
                </a:solidFill>
              </a:rPr>
            </a:br>
            <a:r>
              <a:rPr lang="ru-RU" sz="2000" i="1" dirty="0" smtClean="0">
                <a:solidFill>
                  <a:srgbClr val="002060"/>
                </a:solidFill>
              </a:rPr>
              <a:t/>
            </a:r>
            <a:br>
              <a:rPr lang="ru-RU" sz="2000" i="1" dirty="0" smtClean="0">
                <a:solidFill>
                  <a:srgbClr val="002060"/>
                </a:solidFill>
              </a:rPr>
            </a:br>
            <a:r>
              <a:rPr lang="ru-RU" sz="2000" i="1" dirty="0" smtClean="0">
                <a:solidFill>
                  <a:srgbClr val="002060"/>
                </a:solidFill>
              </a:rPr>
              <a:t>Завести моторы.</a:t>
            </a:r>
            <a:br>
              <a:rPr lang="ru-RU" sz="2000" i="1" dirty="0" smtClean="0">
                <a:solidFill>
                  <a:srgbClr val="002060"/>
                </a:solidFill>
              </a:rPr>
            </a:br>
            <a:r>
              <a:rPr lang="ru-RU" sz="2000" i="1" dirty="0" smtClean="0">
                <a:solidFill>
                  <a:srgbClr val="002060"/>
                </a:solidFill>
              </a:rPr>
              <a:t>(Вращение вытянутых рук)</a:t>
            </a:r>
            <a:br>
              <a:rPr lang="ru-RU" sz="2000" i="1" dirty="0" smtClean="0">
                <a:solidFill>
                  <a:srgbClr val="002060"/>
                </a:solidFill>
              </a:rPr>
            </a:br>
            <a:r>
              <a:rPr lang="ru-RU" sz="2000" i="1" dirty="0" smtClean="0">
                <a:solidFill>
                  <a:srgbClr val="002060"/>
                </a:solidFill>
              </a:rPr>
              <a:t/>
            </a:r>
            <a:br>
              <a:rPr lang="ru-RU" sz="2000" i="1" dirty="0" smtClean="0">
                <a:solidFill>
                  <a:srgbClr val="002060"/>
                </a:solidFill>
              </a:rPr>
            </a:br>
            <a:r>
              <a:rPr lang="ru-RU" sz="2000" i="1" dirty="0" smtClean="0">
                <a:solidFill>
                  <a:srgbClr val="002060"/>
                </a:solidFill>
              </a:rPr>
              <a:t>Соединить контакты.</a:t>
            </a:r>
            <a:br>
              <a:rPr lang="ru-RU" sz="2000" i="1" dirty="0" smtClean="0">
                <a:solidFill>
                  <a:srgbClr val="002060"/>
                </a:solidFill>
              </a:rPr>
            </a:br>
            <a:r>
              <a:rPr lang="ru-RU" sz="2000" i="1" dirty="0" smtClean="0">
                <a:solidFill>
                  <a:srgbClr val="002060"/>
                </a:solidFill>
              </a:rPr>
              <a:t>(Руки соединить, частые касания кончиков пальцев).</a:t>
            </a:r>
            <a:br>
              <a:rPr lang="ru-RU" sz="2000" i="1" dirty="0" smtClean="0">
                <a:solidFill>
                  <a:srgbClr val="002060"/>
                </a:solidFill>
              </a:rPr>
            </a:br>
            <a:r>
              <a:rPr lang="ru-RU" sz="2000" i="1" dirty="0" smtClean="0">
                <a:solidFill>
                  <a:srgbClr val="002060"/>
                </a:solidFill>
              </a:rPr>
              <a:t/>
            </a:r>
            <a:br>
              <a:rPr lang="ru-RU" sz="2000" i="1" dirty="0" smtClean="0">
                <a:solidFill>
                  <a:srgbClr val="002060"/>
                </a:solidFill>
              </a:rPr>
            </a:br>
            <a:r>
              <a:rPr lang="ru-RU" sz="2000" i="1" dirty="0" smtClean="0">
                <a:solidFill>
                  <a:srgbClr val="002060"/>
                </a:solidFill>
              </a:rPr>
              <a:t>Подготовиться к запуску ракеты.</a:t>
            </a:r>
            <a:br>
              <a:rPr lang="ru-RU" sz="2000" i="1" dirty="0" smtClean="0">
                <a:solidFill>
                  <a:srgbClr val="002060"/>
                </a:solidFill>
              </a:rPr>
            </a:br>
            <a:r>
              <a:rPr lang="ru-RU" sz="2000" i="1" dirty="0" smtClean="0">
                <a:solidFill>
                  <a:srgbClr val="002060"/>
                </a:solidFill>
              </a:rPr>
              <a:t>(приседают)</a:t>
            </a:r>
            <a:br>
              <a:rPr lang="ru-RU" sz="2000" i="1" dirty="0" smtClean="0">
                <a:solidFill>
                  <a:srgbClr val="002060"/>
                </a:solidFill>
              </a:rPr>
            </a:br>
            <a:r>
              <a:rPr lang="ru-RU" sz="2000" i="1" dirty="0" smtClean="0">
                <a:solidFill>
                  <a:srgbClr val="002060"/>
                </a:solidFill>
              </a:rPr>
              <a:t/>
            </a:r>
            <a:br>
              <a:rPr lang="ru-RU" sz="2000" i="1" dirty="0" smtClean="0">
                <a:solidFill>
                  <a:srgbClr val="002060"/>
                </a:solidFill>
              </a:rPr>
            </a:br>
            <a:r>
              <a:rPr lang="ru-RU" sz="2000" i="1" dirty="0" smtClean="0">
                <a:solidFill>
                  <a:srgbClr val="002060"/>
                </a:solidFill>
              </a:rPr>
              <a:t>Пуск!</a:t>
            </a:r>
            <a:br>
              <a:rPr lang="ru-RU" sz="2000" i="1" dirty="0" smtClean="0">
                <a:solidFill>
                  <a:srgbClr val="002060"/>
                </a:solidFill>
              </a:rPr>
            </a:br>
            <a:r>
              <a:rPr lang="ru-RU" sz="2000" i="1" dirty="0" smtClean="0">
                <a:solidFill>
                  <a:srgbClr val="002060"/>
                </a:solidFill>
              </a:rPr>
              <a:t>(Резко выпрямляются и подпрыгивают, руки вверх, тянуться вверх с понятыми руками).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125024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6800" y="357166"/>
            <a:ext cx="7077100" cy="5429288"/>
          </a:xfrm>
        </p:spPr>
        <p:txBody>
          <a:bodyPr/>
          <a:lstStyle/>
          <a:p>
            <a:r>
              <a:rPr lang="ru-RU" sz="1800" dirty="0" smtClean="0"/>
              <a:t>- </a:t>
            </a:r>
            <a:r>
              <a:rPr lang="ru-RU" sz="2400" dirty="0" smtClean="0">
                <a:solidFill>
                  <a:srgbClr val="002060"/>
                </a:solidFill>
              </a:rPr>
              <a:t>Ну вот, мы благополучно вернулись домой.</a:t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u="sng" dirty="0" smtClean="0">
                <a:solidFill>
                  <a:srgbClr val="002060"/>
                </a:solidFill>
              </a:rPr>
              <a:t>Взрослый спрашивает у ребенка</a:t>
            </a:r>
            <a:r>
              <a:rPr lang="ru-RU" sz="2400" dirty="0" smtClean="0">
                <a:solidFill>
                  <a:srgbClr val="002060"/>
                </a:solidFill>
              </a:rPr>
              <a:t>:</a:t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тебе понравилось наше </a:t>
            </a:r>
            <a:r>
              <a:rPr lang="ru-RU" sz="2400" b="1" dirty="0" smtClean="0">
                <a:solidFill>
                  <a:srgbClr val="002060"/>
                </a:solidFill>
              </a:rPr>
              <a:t>путешествие</a:t>
            </a:r>
            <a:r>
              <a:rPr lang="ru-RU" sz="2400" dirty="0" smtClean="0">
                <a:solidFill>
                  <a:srgbClr val="002060"/>
                </a:solidFill>
              </a:rPr>
              <a:t>?</a:t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- Вспомни, что интересного было сегодня?</a:t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- Где мы побывали с тобой?</a:t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- С кем </a:t>
            </a:r>
            <a:r>
              <a:rPr lang="ru-RU" sz="2400" b="1" dirty="0" smtClean="0">
                <a:solidFill>
                  <a:srgbClr val="002060"/>
                </a:solidFill>
              </a:rPr>
              <a:t>познакомились</a:t>
            </a:r>
            <a:r>
              <a:rPr lang="ru-RU" sz="2400" dirty="0" smtClean="0">
                <a:solidFill>
                  <a:srgbClr val="002060"/>
                </a:solidFill>
              </a:rPr>
              <a:t>?</a:t>
            </a:r>
            <a:br>
              <a:rPr lang="ru-RU" sz="2400" dirty="0" smtClean="0">
                <a:solidFill>
                  <a:srgbClr val="002060"/>
                </a:solidFill>
              </a:rPr>
            </a:b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601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dima\Desktop\24297518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85786" y="571480"/>
            <a:ext cx="67151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0"/>
              </a:spcAft>
            </a:pPr>
            <a:r>
              <a:rPr lang="ru-RU" sz="3200" b="1" i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Здравствуйте!</a:t>
            </a:r>
          </a:p>
          <a:p>
            <a:pPr marL="285750" indent="-285750" algn="just">
              <a:spcAft>
                <a:spcPts val="0"/>
              </a:spcAft>
            </a:pPr>
            <a:r>
              <a:rPr lang="ru-RU" sz="3200" b="1" i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Я упала с неба, мой дом космос. </a:t>
            </a:r>
          </a:p>
          <a:p>
            <a:pPr marL="285750" indent="-285750" algn="just">
              <a:spcAft>
                <a:spcPts val="0"/>
              </a:spcAft>
            </a:pPr>
            <a:r>
              <a:rPr lang="ru-RU" sz="3200" b="1" i="1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 хочу вернуться домой.</a:t>
            </a:r>
            <a:endParaRPr lang="ru-RU" sz="3200" b="1" i="1" dirty="0"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pic>
        <p:nvPicPr>
          <p:cNvPr id="16386" name="Picture 2" descr="https://i.pinimg.com/originals/35/9f/0e/359f0ec626ab4cb3c02932d536666f8b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80915" y="1643050"/>
            <a:ext cx="5463085" cy="4957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00181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quarter" idx="13"/>
          </p:nvPr>
        </p:nvSpPr>
        <p:spPr>
          <a:xfrm>
            <a:off x="357158" y="785794"/>
            <a:ext cx="4224528" cy="3886200"/>
          </a:xfrm>
        </p:spPr>
        <p:txBody>
          <a:bodyPr>
            <a:normAutofit/>
          </a:bodyPr>
          <a:lstStyle/>
          <a:p>
            <a:r>
              <a:rPr lang="ru-RU" b="1" i="0" dirty="0" smtClean="0">
                <a:latin typeface="Arial"/>
                <a:cs typeface="Aharoni" pitchFamily="2" charset="-79"/>
              </a:rPr>
              <a:t>Космос это такое место, где живут луна, солнце и звезды. Космос находится очень высоко над небом.</a:t>
            </a:r>
            <a:endParaRPr lang="ru-RU" b="1" dirty="0">
              <a:cs typeface="Aharoni" pitchFamily="2" charset="-79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428860" y="0"/>
            <a:ext cx="3000396" cy="1979466"/>
          </a:xfrm>
        </p:spPr>
        <p:txBody>
          <a:bodyPr/>
          <a:lstStyle/>
          <a:p>
            <a:pPr algn="ctr"/>
            <a:r>
              <a:rPr lang="ru-RU" dirty="0" smtClean="0"/>
              <a:t>Как ты считаешь, что такое космос?</a:t>
            </a:r>
            <a:endParaRPr lang="ru-RU" dirty="0"/>
          </a:p>
        </p:txBody>
      </p:sp>
      <p:pic>
        <p:nvPicPr>
          <p:cNvPr id="4098" name="Picture 2" descr="http://prompatent.ru/wp-content/uploads/2017/03/Zemlya-v-kosmos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214554"/>
            <a:ext cx="8001056" cy="428628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596" y="2214554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dirty="0" smtClean="0"/>
              <a:t>Поможем нашей звездочке вернуться домой?</a:t>
            </a:r>
            <a:endParaRPr lang="ru-RU" sz="32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7290" y="214290"/>
            <a:ext cx="6172199" cy="2251579"/>
          </a:xfrm>
        </p:spPr>
        <p:txBody>
          <a:bodyPr/>
          <a:lstStyle/>
          <a:p>
            <a:pPr algn="ctr"/>
            <a:r>
              <a:rPr lang="ru-RU" sz="2400" dirty="0" smtClean="0"/>
              <a:t>На каком из этих видов транспорта звездочка может вернуться домой?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dima\Desktop\419788235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4422"/>
            <a:ext cx="2376264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dima\Desktop\21bus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717032"/>
            <a:ext cx="2513856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dima\Desktop\20357146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32656"/>
            <a:ext cx="3600400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dima\Desktop\6b2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82854"/>
            <a:ext cx="3419872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dima\Desktop\Ракета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2" y="2714620"/>
            <a:ext cx="2160240" cy="3683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8508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71472" y="285728"/>
            <a:ext cx="4643470" cy="2891028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ru-RU" dirty="0" smtClean="0"/>
              <a:t>на каком из них можно отправиться в комическое </a:t>
            </a:r>
            <a:r>
              <a:rPr lang="ru-RU" b="1" dirty="0" smtClean="0"/>
              <a:t>путешествие?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А Кто управляет ракетой?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3074" name="Picture 2" descr="https://banner2.cleanpng.com/20181206/jqb/kisspng-clip-art-drawing-portable-network-graphics-image-c-maze17withearthandspaceship-5c098cf0dd2424.315336171544129776905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285860"/>
            <a:ext cx="4397509" cy="50815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86314" y="3857628"/>
            <a:ext cx="4032448" cy="2311012"/>
          </a:xfrm>
        </p:spPr>
        <p:txBody>
          <a:bodyPr/>
          <a:lstStyle/>
          <a:p>
            <a:r>
              <a:rPr lang="ru-RU" sz="1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летчик отважный и смелый 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Прославил страну на весь мир.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Гагарин был первым на свете,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в космос полет совершил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50" dirty="0"/>
              <a:t> </a:t>
            </a:r>
            <a:br>
              <a:rPr lang="ru-RU" sz="1050" dirty="0"/>
            </a:br>
            <a:endParaRPr lang="ru-RU" sz="105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786" y="285728"/>
            <a:ext cx="6172200" cy="1714512"/>
          </a:xfrm>
        </p:spPr>
        <p:txBody>
          <a:bodyPr>
            <a:normAutofit fontScale="85000" lnSpcReduction="10000"/>
          </a:bodyPr>
          <a:lstStyle/>
          <a:p>
            <a:r>
              <a:rPr lang="ru-RU" sz="2200" b="1" i="0" dirty="0" smtClean="0">
                <a:solidFill>
                  <a:schemeClr val="tx1"/>
                </a:solidFill>
                <a:latin typeface="Arial"/>
              </a:rPr>
              <a:t>12 апреля- день космонавтики. Это праздник, прежде всего космонавтов и тех, кто участвует в создании космических ракет. Именно 12 апреля совершил свой первый полет наш космонавт Юрий Гагарин. Его полет в космос был самым первым, трудным и опасным.</a:t>
            </a:r>
          </a:p>
          <a:p>
            <a:endParaRPr lang="ru-RU" b="1" dirty="0"/>
          </a:p>
        </p:txBody>
      </p:sp>
      <p:pic>
        <p:nvPicPr>
          <p:cNvPr id="4098" name="Picture 2" descr="https://avatars.mds.yandex.net/get-pdb/1383054/973b2878-d04e-4e6e-99ef-d73f4bd9ef22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2214554"/>
            <a:ext cx="4406888" cy="427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1464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0"/>
            <a:ext cx="8286808" cy="271464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В </a:t>
            </a:r>
            <a:r>
              <a:rPr lang="ru-RU" sz="2000" b="1" dirty="0" smtClean="0"/>
              <a:t>космосе</a:t>
            </a:r>
            <a:r>
              <a:rPr lang="ru-RU" sz="2000" dirty="0" smtClean="0"/>
              <a:t> очень и очень холодно. Если выйти в </a:t>
            </a:r>
            <a:r>
              <a:rPr lang="ru-RU" sz="2000" b="1" dirty="0" smtClean="0"/>
              <a:t>космос</a:t>
            </a:r>
            <a:r>
              <a:rPr lang="ru-RU" sz="2000" dirty="0" smtClean="0"/>
              <a:t> без специального костюма – можно моментально замерзнуть и превратиться в ледышку. Кроме того – в </a:t>
            </a:r>
            <a:r>
              <a:rPr lang="ru-RU" sz="2000" b="1" dirty="0" smtClean="0"/>
              <a:t>космосе</a:t>
            </a:r>
            <a:r>
              <a:rPr lang="ru-RU" sz="2000" dirty="0" smtClean="0"/>
              <a:t> очень мало воздуха и обычный человек в нем не сможет дышать.</a:t>
            </a:r>
            <a:br>
              <a:rPr lang="ru-RU" sz="2000" dirty="0" smtClean="0"/>
            </a:br>
            <a:r>
              <a:rPr lang="ru-RU" sz="2000" u="sng" dirty="0" smtClean="0"/>
              <a:t> Как ты думаешь</a:t>
            </a:r>
            <a:r>
              <a:rPr lang="ru-RU" sz="2000" dirty="0" smtClean="0"/>
              <a:t>: </a:t>
            </a:r>
            <a:r>
              <a:rPr lang="ru-RU" sz="2000" i="1" dirty="0" smtClean="0"/>
              <a:t>«Что же мы должны на себя надеть, чтобы не замерзнуть?»</a:t>
            </a:r>
            <a:endParaRPr lang="ru-RU" sz="2000" dirty="0"/>
          </a:p>
        </p:txBody>
      </p:sp>
      <p:pic>
        <p:nvPicPr>
          <p:cNvPr id="2050" name="Picture 2" descr="https://s1.1zoom.me/b5050/771/322884-Sepik_1366x7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571744"/>
            <a:ext cx="8286808" cy="4000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900627" y="1000108"/>
            <a:ext cx="4243373" cy="5572164"/>
          </a:xfrm>
        </p:spPr>
        <p:txBody>
          <a:bodyPr/>
          <a:lstStyle/>
          <a:p>
            <a:pPr algn="ctr"/>
            <a:r>
              <a:rPr lang="ru-RU" sz="1800" dirty="0" smtClean="0"/>
              <a:t>А вот как выглядит костюм </a:t>
            </a:r>
            <a:r>
              <a:rPr lang="ru-RU" sz="1800" b="1" dirty="0" smtClean="0"/>
              <a:t>космонавта</a:t>
            </a:r>
            <a:r>
              <a:rPr lang="ru-RU" sz="1800" dirty="0" smtClean="0"/>
              <a:t>, он называется СКАФАНДР. Проговори вместе со мной слово СКАФАНДР. Молодец!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Скафандр очень теплый и защищает </a:t>
            </a:r>
            <a:r>
              <a:rPr lang="ru-RU" sz="1800" b="1" dirty="0" smtClean="0"/>
              <a:t>космонавта</a:t>
            </a:r>
            <a:r>
              <a:rPr lang="ru-RU" sz="1800" dirty="0" smtClean="0"/>
              <a:t> от холода в открытом </a:t>
            </a:r>
            <a:r>
              <a:rPr lang="ru-RU" sz="1800" b="1" dirty="0" smtClean="0"/>
              <a:t>космосе</a:t>
            </a:r>
            <a:r>
              <a:rPr lang="ru-RU" sz="1800" dirty="0" smtClean="0"/>
              <a:t>. </a:t>
            </a:r>
            <a:br>
              <a:rPr lang="ru-RU" sz="1800" dirty="0" smtClean="0"/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142852"/>
            <a:ext cx="4786346" cy="6252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72066" y="214290"/>
            <a:ext cx="33123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bg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Скафандр</a:t>
            </a:r>
          </a:p>
        </p:txBody>
      </p:sp>
    </p:spTree>
    <p:extLst>
      <p:ext uri="{BB962C8B-B14F-4D97-AF65-F5344CB8AC3E}">
        <p14:creationId xmlns:p14="http://schemas.microsoft.com/office/powerpoint/2010/main" val="3417562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28662" y="357166"/>
            <a:ext cx="7002614" cy="3071834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/>
              <a:t>Дидактическая игра «Подбери скафандр по размеру»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Перед тобой костюмы </a:t>
            </a:r>
            <a:r>
              <a:rPr lang="ru-RU" b="1" dirty="0" smtClean="0"/>
              <a:t>космонавтов</a:t>
            </a:r>
            <a:r>
              <a:rPr lang="ru-RU" dirty="0" smtClean="0"/>
              <a:t>, помоги мне, пожалуйста, собрать их.</a:t>
            </a:r>
            <a:br>
              <a:rPr lang="ru-RU" dirty="0" smtClean="0"/>
            </a:br>
            <a:r>
              <a:rPr lang="ru-RU" dirty="0" smtClean="0"/>
              <a:t>Покажите самого высокого, среднего, самого низкого. Молодец!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wedge/>
  </p:transition>
</p:sld>
</file>

<file path=ppt/theme/theme1.xml><?xml version="1.0" encoding="utf-8"?>
<a:theme xmlns:a="http://schemas.openxmlformats.org/drawingml/2006/main" name="Tradeshow">
  <a:themeElements>
    <a:clrScheme name="Tradeshow">
      <a:dk1>
        <a:srgbClr val="3F3F3F"/>
      </a:dk1>
      <a:lt1>
        <a:srgbClr val="FFFFFF"/>
      </a:lt1>
      <a:dk2>
        <a:srgbClr val="7DAFC3"/>
      </a:dk2>
      <a:lt2>
        <a:srgbClr val="E5E4DF"/>
      </a:lt2>
      <a:accent1>
        <a:srgbClr val="7C959A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79A4"/>
      </a:hlink>
      <a:folHlink>
        <a:srgbClr val="595959"/>
      </a:folHlink>
    </a:clrScheme>
    <a:fontScheme name="Tradeshow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宋体"/>
        <a:font script="Hant" typeface="新細明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adeshow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300000"/>
              </a:schemeClr>
            </a:gs>
            <a:gs pos="35000">
              <a:schemeClr val="phClr">
                <a:tint val="45000"/>
                <a:satMod val="300000"/>
              </a:schemeClr>
            </a:gs>
            <a:gs pos="69000">
              <a:schemeClr val="phClr">
                <a:tint val="45000"/>
                <a:satMod val="350000"/>
              </a:schemeClr>
            </a:gs>
            <a:gs pos="100000">
              <a:schemeClr val="phClr">
                <a:tint val="60000"/>
                <a:satMod val="350000"/>
              </a:schemeClr>
            </a:gs>
          </a:gsLst>
          <a:path path="circle">
            <a:fillToRect l="50000" t="50000" r="100000" b="100000"/>
          </a:path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38475" cap="flat" cmpd="sng" algn="ctr">
          <a:solidFill>
            <a:schemeClr val="phClr"/>
          </a:solidFill>
          <a:prstDash val="solid"/>
        </a:ln>
        <a:ln w="548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4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>
              <a:rot lat="0" lon="0" rev="3600000"/>
            </a:lightRig>
          </a:scene3d>
          <a:sp3d contourW="31750" prstMaterial="flat">
            <a:bevelT w="127000" h="254000" prst="angle"/>
            <a:contourClr>
              <a:schemeClr val="phClr">
                <a:shade val="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20000">
              <a:schemeClr val="phClr">
                <a:tint val="80000"/>
                <a:lumMod val="100000"/>
              </a:schemeClr>
            </a:gs>
            <a:gs pos="100000">
              <a:schemeClr val="phClr">
                <a:tint val="100000"/>
                <a:lumMod val="80000"/>
              </a:schemeClr>
            </a:gs>
          </a:gsLst>
          <a:path path="circle">
            <a:fillToRect l="50000" t="20000" r="100000" b="100000"/>
          </a:path>
        </a:gradFill>
        <a:gradFill rotWithShape="1">
          <a:gsLst>
            <a:gs pos="0">
              <a:schemeClr val="phClr">
                <a:tint val="100000"/>
                <a:lumMod val="100000"/>
              </a:schemeClr>
            </a:gs>
            <a:gs pos="100000">
              <a:schemeClr val="phClr">
                <a:shade val="100000"/>
                <a:lumMod val="60000"/>
              </a:schemeClr>
            </a:gs>
          </a:gsLst>
          <a:path path="circle">
            <a:fillToRect l="50000" t="2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TM01859861[[fn=Выставка]]</Template>
  <TotalTime>138</TotalTime>
  <Words>155</Words>
  <Application>Microsoft Office PowerPoint</Application>
  <PresentationFormat>Экран (4:3)</PresentationFormat>
  <Paragraphs>27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Tradeshow</vt:lpstr>
      <vt:lpstr>Тема: «Космос» Познавательное развитие. Тема: «Космическое путешествие» </vt:lpstr>
      <vt:lpstr>Презентация PowerPoint</vt:lpstr>
      <vt:lpstr>Как ты считаешь, что такое космос?</vt:lpstr>
      <vt:lpstr>На каком из этих видов транспорта звездочка может вернуться домой?</vt:lpstr>
      <vt:lpstr>на каком из них можно отправиться в комическое путешествие?  А Кто управляет ракетой?   </vt:lpstr>
      <vt:lpstr>   Он летчик отважный и смелый  Прославил страну на весь мир. Гагарин был первым на свете, Кто в космос полет совершил    </vt:lpstr>
      <vt:lpstr>В космосе очень и очень холодно. Если выйти в космос без специального костюма – можно моментально замерзнуть и превратиться в ледышку. Кроме того – в космосе очень мало воздуха и обычный человек в нем не сможет дышать.  Как ты думаешь: «Что же мы должны на себя надеть, чтобы не замерзнуть?»</vt:lpstr>
      <vt:lpstr>А вот как выглядит костюм космонавта, он называется СКАФАНДР. Проговори вместе со мной слово СКАФАНДР. Молодец!  Скафандр очень теплый и защищает космонавта от холода в открытом космосе.  </vt:lpstr>
      <vt:lpstr>Дидактическая игра «Подбери скафандр по размеру»    Перед тобой костюмы космонавтов, помоги мне, пожалуйста, собрать их. Покажите самого высокого, среднего, самого низкого. Молодец! </vt:lpstr>
      <vt:lpstr>Презентация PowerPoint</vt:lpstr>
      <vt:lpstr>Физкультминутка Над Землёю ночью поздней, (Руки вверх, в стороны, вниз)  Только руку протяни, (потянулись руки вверх)  Ты ухватишься за звёзды: (руки в кулачки сжимать)  Рядом кажутся они. (Руки перед глазами)  Можно взять перо Павлина, (ноги вместе, руки вверх, покачаться)  Тронуть стрелки на Часах, (наклон вниз, руки машут тик-так)  Покататься на Дельфине, (присесть, руки вперед)  Покачаться на Весах. (Ноги на ширине плеч, руки в стороны покачаться)  Над Землёю ночью поздней, (руки вниз, поднять голову вверх)  Если бросить в небо взгляд, (потянулись вверх, руки вверх)  Ты увидишь, словно гроздья, Там созвездия висят. (Руками берем созвездия)</vt:lpstr>
      <vt:lpstr>Презентация PowerPoint</vt:lpstr>
      <vt:lpstr>Презентация PowerPoint</vt:lpstr>
      <vt:lpstr>Нам пора возвращаться домой. Попрощайся  с нашей звездочкой! До свидания!   Подвижная игра: «полет»  Завести моторы. (Вращение вытянутых рук)  Соединить контакты. (Руки соединить, частые касания кончиков пальцев).  Подготовиться к запуску ракеты. (приседают)  Пуск! (Резко выпрямляются и подпрыгивают, руки вверх, тянуться вверх с понятыми руками).  </vt:lpstr>
      <vt:lpstr>- Ну вот, мы благополучно вернулись домой.  Взрослый спрашивает у ребенка:  тебе понравилось наше путешествие?  - Вспомни, что интересного было сегодня?  - Где мы побывали с тобой?  - С кем познакомились?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admin</cp:lastModifiedBy>
  <cp:revision>15</cp:revision>
  <dcterms:created xsi:type="dcterms:W3CDTF">2019-04-06T12:34:33Z</dcterms:created>
  <dcterms:modified xsi:type="dcterms:W3CDTF">2020-04-23T19:58:59Z</dcterms:modified>
</cp:coreProperties>
</file>