
<file path=[Content_Types].xml><?xml version="1.0" encoding="utf-8"?>
<Types xmlns="http://schemas.openxmlformats.org/package/2006/content-types">
  <Default Extension="tmp" ContentType="image/j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0" r:id="rId14"/>
    <p:sldId id="269" r:id="rId15"/>
    <p:sldId id="271" r:id="rId16"/>
    <p:sldId id="272" r:id="rId17"/>
    <p:sldId id="273" r:id="rId18"/>
    <p:sldId id="274" r:id="rId19"/>
    <p:sldId id="275"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23E67F-C422-43C6-8FCB-8D170F77402D}" type="datetimeFigureOut">
              <a:rPr lang="ru-RU" smtClean="0"/>
              <a:t>23.04.2020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66AD48-9A46-4AD8-A6FF-904AB8B0815D}" type="slidenum">
              <a:rPr lang="ru-RU" smtClean="0"/>
              <a:t>‹#›</a:t>
            </a:fld>
            <a:endParaRPr lang="ru-RU"/>
          </a:p>
        </p:txBody>
      </p:sp>
    </p:spTree>
    <p:extLst>
      <p:ext uri="{BB962C8B-B14F-4D97-AF65-F5344CB8AC3E}">
        <p14:creationId xmlns:p14="http://schemas.microsoft.com/office/powerpoint/2010/main" val="720831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066AD48-9A46-4AD8-A6FF-904AB8B0815D}" type="slidenum">
              <a:rPr lang="ru-RU" smtClean="0"/>
              <a:t>3</a:t>
            </a:fld>
            <a:endParaRPr lang="ru-RU"/>
          </a:p>
        </p:txBody>
      </p:sp>
    </p:spTree>
    <p:extLst>
      <p:ext uri="{BB962C8B-B14F-4D97-AF65-F5344CB8AC3E}">
        <p14:creationId xmlns:p14="http://schemas.microsoft.com/office/powerpoint/2010/main" val="3284088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44AAF21-894C-44EB-B7F4-EABB2B409E5D}" type="datetimeFigureOut">
              <a:rPr lang="ru-RU" smtClean="0"/>
              <a:t>23.04.2020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808106-8EE7-448C-904C-71382A539C9E}" type="slidenum">
              <a:rPr lang="ru-RU" smtClean="0"/>
              <a:t>‹#›</a:t>
            </a:fld>
            <a:endParaRPr lang="ru-RU"/>
          </a:p>
        </p:txBody>
      </p:sp>
    </p:spTree>
    <p:extLst>
      <p:ext uri="{BB962C8B-B14F-4D97-AF65-F5344CB8AC3E}">
        <p14:creationId xmlns:p14="http://schemas.microsoft.com/office/powerpoint/2010/main" val="3824751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4AAF21-894C-44EB-B7F4-EABB2B409E5D}" type="datetimeFigureOut">
              <a:rPr lang="ru-RU" smtClean="0"/>
              <a:t>23.04.2020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808106-8EE7-448C-904C-71382A539C9E}" type="slidenum">
              <a:rPr lang="ru-RU" smtClean="0"/>
              <a:t>‹#›</a:t>
            </a:fld>
            <a:endParaRPr lang="ru-RU"/>
          </a:p>
        </p:txBody>
      </p:sp>
    </p:spTree>
    <p:extLst>
      <p:ext uri="{BB962C8B-B14F-4D97-AF65-F5344CB8AC3E}">
        <p14:creationId xmlns:p14="http://schemas.microsoft.com/office/powerpoint/2010/main" val="1737788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4AAF21-894C-44EB-B7F4-EABB2B409E5D}" type="datetimeFigureOut">
              <a:rPr lang="ru-RU" smtClean="0"/>
              <a:t>23.04.2020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808106-8EE7-448C-904C-71382A539C9E}" type="slidenum">
              <a:rPr lang="ru-RU" smtClean="0"/>
              <a:t>‹#›</a:t>
            </a:fld>
            <a:endParaRPr lang="ru-RU"/>
          </a:p>
        </p:txBody>
      </p:sp>
    </p:spTree>
    <p:extLst>
      <p:ext uri="{BB962C8B-B14F-4D97-AF65-F5344CB8AC3E}">
        <p14:creationId xmlns:p14="http://schemas.microsoft.com/office/powerpoint/2010/main" val="1245945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4AAF21-894C-44EB-B7F4-EABB2B409E5D}" type="datetimeFigureOut">
              <a:rPr lang="ru-RU" smtClean="0"/>
              <a:t>23.04.2020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808106-8EE7-448C-904C-71382A539C9E}" type="slidenum">
              <a:rPr lang="ru-RU" smtClean="0"/>
              <a:t>‹#›</a:t>
            </a:fld>
            <a:endParaRPr lang="ru-RU"/>
          </a:p>
        </p:txBody>
      </p:sp>
    </p:spTree>
    <p:extLst>
      <p:ext uri="{BB962C8B-B14F-4D97-AF65-F5344CB8AC3E}">
        <p14:creationId xmlns:p14="http://schemas.microsoft.com/office/powerpoint/2010/main" val="67547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44AAF21-894C-44EB-B7F4-EABB2B409E5D}" type="datetimeFigureOut">
              <a:rPr lang="ru-RU" smtClean="0"/>
              <a:t>23.04.2020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808106-8EE7-448C-904C-71382A539C9E}" type="slidenum">
              <a:rPr lang="ru-RU" smtClean="0"/>
              <a:t>‹#›</a:t>
            </a:fld>
            <a:endParaRPr lang="ru-RU"/>
          </a:p>
        </p:txBody>
      </p:sp>
    </p:spTree>
    <p:extLst>
      <p:ext uri="{BB962C8B-B14F-4D97-AF65-F5344CB8AC3E}">
        <p14:creationId xmlns:p14="http://schemas.microsoft.com/office/powerpoint/2010/main" val="1996460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44AAF21-894C-44EB-B7F4-EABB2B409E5D}" type="datetimeFigureOut">
              <a:rPr lang="ru-RU" smtClean="0"/>
              <a:t>23.04.2020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808106-8EE7-448C-904C-71382A539C9E}" type="slidenum">
              <a:rPr lang="ru-RU" smtClean="0"/>
              <a:t>‹#›</a:t>
            </a:fld>
            <a:endParaRPr lang="ru-RU"/>
          </a:p>
        </p:txBody>
      </p:sp>
    </p:spTree>
    <p:extLst>
      <p:ext uri="{BB962C8B-B14F-4D97-AF65-F5344CB8AC3E}">
        <p14:creationId xmlns:p14="http://schemas.microsoft.com/office/powerpoint/2010/main" val="1364716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44AAF21-894C-44EB-B7F4-EABB2B409E5D}" type="datetimeFigureOut">
              <a:rPr lang="ru-RU" smtClean="0"/>
              <a:t>23.04.2020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3808106-8EE7-448C-904C-71382A539C9E}" type="slidenum">
              <a:rPr lang="ru-RU" smtClean="0"/>
              <a:t>‹#›</a:t>
            </a:fld>
            <a:endParaRPr lang="ru-RU"/>
          </a:p>
        </p:txBody>
      </p:sp>
    </p:spTree>
    <p:extLst>
      <p:ext uri="{BB962C8B-B14F-4D97-AF65-F5344CB8AC3E}">
        <p14:creationId xmlns:p14="http://schemas.microsoft.com/office/powerpoint/2010/main" val="4088756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44AAF21-894C-44EB-B7F4-EABB2B409E5D}" type="datetimeFigureOut">
              <a:rPr lang="ru-RU" smtClean="0"/>
              <a:t>23.04.2020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3808106-8EE7-448C-904C-71382A539C9E}" type="slidenum">
              <a:rPr lang="ru-RU" smtClean="0"/>
              <a:t>‹#›</a:t>
            </a:fld>
            <a:endParaRPr lang="ru-RU"/>
          </a:p>
        </p:txBody>
      </p:sp>
    </p:spTree>
    <p:extLst>
      <p:ext uri="{BB962C8B-B14F-4D97-AF65-F5344CB8AC3E}">
        <p14:creationId xmlns:p14="http://schemas.microsoft.com/office/powerpoint/2010/main" val="2152325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44AAF21-894C-44EB-B7F4-EABB2B409E5D}" type="datetimeFigureOut">
              <a:rPr lang="ru-RU" smtClean="0"/>
              <a:t>23.04.2020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3808106-8EE7-448C-904C-71382A539C9E}" type="slidenum">
              <a:rPr lang="ru-RU" smtClean="0"/>
              <a:t>‹#›</a:t>
            </a:fld>
            <a:endParaRPr lang="ru-RU"/>
          </a:p>
        </p:txBody>
      </p:sp>
    </p:spTree>
    <p:extLst>
      <p:ext uri="{BB962C8B-B14F-4D97-AF65-F5344CB8AC3E}">
        <p14:creationId xmlns:p14="http://schemas.microsoft.com/office/powerpoint/2010/main" val="797858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44AAF21-894C-44EB-B7F4-EABB2B409E5D}" type="datetimeFigureOut">
              <a:rPr lang="ru-RU" smtClean="0"/>
              <a:t>23.04.2020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808106-8EE7-448C-904C-71382A539C9E}" type="slidenum">
              <a:rPr lang="ru-RU" smtClean="0"/>
              <a:t>‹#›</a:t>
            </a:fld>
            <a:endParaRPr lang="ru-RU"/>
          </a:p>
        </p:txBody>
      </p:sp>
    </p:spTree>
    <p:extLst>
      <p:ext uri="{BB962C8B-B14F-4D97-AF65-F5344CB8AC3E}">
        <p14:creationId xmlns:p14="http://schemas.microsoft.com/office/powerpoint/2010/main" val="485533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44AAF21-894C-44EB-B7F4-EABB2B409E5D}" type="datetimeFigureOut">
              <a:rPr lang="ru-RU" smtClean="0"/>
              <a:t>23.04.2020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808106-8EE7-448C-904C-71382A539C9E}" type="slidenum">
              <a:rPr lang="ru-RU" smtClean="0"/>
              <a:t>‹#›</a:t>
            </a:fld>
            <a:endParaRPr lang="ru-RU"/>
          </a:p>
        </p:txBody>
      </p:sp>
    </p:spTree>
    <p:extLst>
      <p:ext uri="{BB962C8B-B14F-4D97-AF65-F5344CB8AC3E}">
        <p14:creationId xmlns:p14="http://schemas.microsoft.com/office/powerpoint/2010/main" val="31600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AAF21-894C-44EB-B7F4-EABB2B409E5D}" type="datetimeFigureOut">
              <a:rPr lang="ru-RU" smtClean="0"/>
              <a:t>23.04.2020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08106-8EE7-448C-904C-71382A539C9E}" type="slidenum">
              <a:rPr lang="ru-RU" smtClean="0"/>
              <a:t>‹#›</a:t>
            </a:fld>
            <a:endParaRPr lang="ru-RU"/>
          </a:p>
        </p:txBody>
      </p:sp>
    </p:spTree>
    <p:extLst>
      <p:ext uri="{BB962C8B-B14F-4D97-AF65-F5344CB8AC3E}">
        <p14:creationId xmlns:p14="http://schemas.microsoft.com/office/powerpoint/2010/main" val="3444131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tmp"/><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tmp"/><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mp"/><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tmp"/><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sp>
        <p:nvSpPr>
          <p:cNvPr id="3" name="Заголовок 2"/>
          <p:cNvSpPr>
            <a:spLocks noGrp="1"/>
          </p:cNvSpPr>
          <p:nvPr>
            <p:ph type="ctrTitle"/>
          </p:nvPr>
        </p:nvSpPr>
        <p:spPr>
          <a:xfrm>
            <a:off x="467544" y="260649"/>
            <a:ext cx="8136904" cy="2088232"/>
          </a:xfrm>
        </p:spPr>
        <p:txBody>
          <a:bodyPr/>
          <a:lstStyle/>
          <a:p>
            <a:r>
              <a:rPr lang="ru-RU" b="1" dirty="0" smtClean="0">
                <a:solidFill>
                  <a:schemeClr val="accent2"/>
                </a:solidFill>
                <a:latin typeface="Times New Roman" panose="02020603050405020304" pitchFamily="18" charset="0"/>
                <a:cs typeface="Times New Roman" panose="02020603050405020304" pitchFamily="18" charset="0"/>
              </a:rPr>
              <a:t>Развитие речи. Тема:  Рассказ В. Бороздина «Звездолетчики».</a:t>
            </a:r>
            <a:endParaRPr lang="ru-RU" b="1" dirty="0">
              <a:solidFill>
                <a:schemeClr val="accent2"/>
              </a:solidFill>
              <a:latin typeface="Times New Roman" panose="02020603050405020304" pitchFamily="18" charset="0"/>
              <a:cs typeface="Times New Roman" panose="02020603050405020304" pitchFamily="18" charset="0"/>
            </a:endParaRPr>
          </a:p>
        </p:txBody>
      </p:sp>
      <p:sp>
        <p:nvSpPr>
          <p:cNvPr id="4" name="Подзаголовок 3"/>
          <p:cNvSpPr>
            <a:spLocks noGrp="1"/>
          </p:cNvSpPr>
          <p:nvPr>
            <p:ph type="subTitle" idx="1"/>
          </p:nvPr>
        </p:nvSpPr>
        <p:spPr>
          <a:xfrm>
            <a:off x="179512" y="5445224"/>
            <a:ext cx="8856984" cy="1412776"/>
          </a:xfrm>
        </p:spPr>
        <p:txBody>
          <a:bodyPr/>
          <a:lstStyle/>
          <a:p>
            <a:r>
              <a:rPr lang="ru-RU" b="1" dirty="0" smtClean="0">
                <a:solidFill>
                  <a:schemeClr val="accent2"/>
                </a:solidFill>
                <a:latin typeface="Times New Roman" panose="02020603050405020304" pitchFamily="18" charset="0"/>
                <a:cs typeface="Times New Roman" panose="02020603050405020304" pitchFamily="18" charset="0"/>
              </a:rPr>
              <a:t>Средняя </a:t>
            </a:r>
            <a:r>
              <a:rPr lang="ru-RU" b="1" dirty="0" smtClean="0">
                <a:solidFill>
                  <a:schemeClr val="accent2"/>
                </a:solidFill>
                <a:latin typeface="Times New Roman" panose="02020603050405020304" pitchFamily="18" charset="0"/>
                <a:cs typeface="Times New Roman" panose="02020603050405020304" pitchFamily="18" charset="0"/>
              </a:rPr>
              <a:t>группа «Гномики»</a:t>
            </a:r>
            <a:endParaRPr lang="ru-RU" b="1" dirty="0" smtClean="0">
              <a:solidFill>
                <a:schemeClr val="accent2"/>
              </a:solidFill>
              <a:latin typeface="Times New Roman" panose="02020603050405020304" pitchFamily="18" charset="0"/>
              <a:cs typeface="Times New Roman" panose="02020603050405020304" pitchFamily="18" charset="0"/>
            </a:endParaRPr>
          </a:p>
          <a:p>
            <a:pPr algn="l"/>
            <a:r>
              <a:rPr lang="ru-RU" b="1" dirty="0">
                <a:solidFill>
                  <a:schemeClr val="accent2"/>
                </a:solidFill>
                <a:latin typeface="Times New Roman" panose="02020603050405020304" pitchFamily="18" charset="0"/>
                <a:cs typeface="Times New Roman" panose="02020603050405020304" pitchFamily="18" charset="0"/>
              </a:rPr>
              <a:t>  </a:t>
            </a:r>
            <a:r>
              <a:rPr lang="ru-RU" b="1" dirty="0" smtClean="0">
                <a:solidFill>
                  <a:schemeClr val="accent2"/>
                </a:solidFill>
                <a:latin typeface="Times New Roman" panose="02020603050405020304" pitchFamily="18" charset="0"/>
                <a:cs typeface="Times New Roman" panose="02020603050405020304" pitchFamily="18" charset="0"/>
              </a:rPr>
              <a:t>Воспитатель: </a:t>
            </a:r>
            <a:r>
              <a:rPr lang="ru-RU" b="1" dirty="0" err="1" smtClean="0">
                <a:solidFill>
                  <a:schemeClr val="accent2"/>
                </a:solidFill>
                <a:latin typeface="Times New Roman" panose="02020603050405020304" pitchFamily="18" charset="0"/>
                <a:cs typeface="Times New Roman" panose="02020603050405020304" pitchFamily="18" charset="0"/>
              </a:rPr>
              <a:t>Абасова</a:t>
            </a:r>
            <a:r>
              <a:rPr lang="ru-RU" b="1" dirty="0" smtClean="0">
                <a:solidFill>
                  <a:schemeClr val="accent2"/>
                </a:solidFill>
                <a:latin typeface="Times New Roman" panose="02020603050405020304" pitchFamily="18" charset="0"/>
                <a:cs typeface="Times New Roman" panose="02020603050405020304" pitchFamily="18" charset="0"/>
              </a:rPr>
              <a:t> П.А.</a:t>
            </a:r>
            <a:endParaRPr lang="ru-RU" b="1" dirty="0">
              <a:solidFill>
                <a:schemeClr val="accent2"/>
              </a:solidFill>
              <a:latin typeface="Times New Roman" panose="02020603050405020304" pitchFamily="18" charset="0"/>
              <a:cs typeface="Times New Roman" panose="02020603050405020304" pitchFamily="18" charset="0"/>
            </a:endParaRPr>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747" y="2000270"/>
            <a:ext cx="4536504"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0687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sp>
        <p:nvSpPr>
          <p:cNvPr id="3" name="Прямоугольник 2"/>
          <p:cNvSpPr/>
          <p:nvPr/>
        </p:nvSpPr>
        <p:spPr>
          <a:xfrm>
            <a:off x="323528" y="188640"/>
            <a:ext cx="8424936" cy="4154984"/>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В космосе заря выглядит не так, как у нас. По краю чёрной ночной Земли шла ярко-оранжевая полоса, а дальше — все цвета: зелёный, голубой, синий, фиолетовый. Вы когда-нибудь видели радугу? Обычно она бывает после дождя. Тучка уже прошла, и дождь идёт где-то в стороне. Вот тогда-то и вспыхивает на небе разноцветная дуга. Красиво? Примерно так и выглядит космическая заря, только горит она на чёрном небе.</a:t>
            </a:r>
          </a:p>
          <a:p>
            <a:pPr algn="just"/>
            <a:r>
              <a:rPr lang="ru-RU" sz="2400" dirty="0">
                <a:latin typeface="Times New Roman" panose="02020603050405020304" pitchFamily="18" charset="0"/>
                <a:cs typeface="Times New Roman" panose="02020603050405020304" pitchFamily="18" charset="0"/>
              </a:rPr>
              <a:t>Много всяких чудес увидел Гагарин. Обо всём он передавал по радио, записывал в бортовой журнал. Ведь учёным так много надо </a:t>
            </a:r>
            <a:r>
              <a:rPr lang="ru-RU" sz="2400" dirty="0" smtClean="0">
                <a:latin typeface="Times New Roman" panose="02020603050405020304" pitchFamily="18" charset="0"/>
                <a:cs typeface="Times New Roman" panose="02020603050405020304" pitchFamily="18" charset="0"/>
              </a:rPr>
              <a:t>знать!</a:t>
            </a:r>
            <a:endParaRPr lang="ru-RU" sz="2400"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878994"/>
            <a:ext cx="4176464" cy="2956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3370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8" y="1852"/>
            <a:ext cx="9119681" cy="6858000"/>
          </a:xfrm>
          <a:prstGeom prst="rect">
            <a:avLst/>
          </a:prstGeom>
        </p:spPr>
      </p:pic>
      <p:sp>
        <p:nvSpPr>
          <p:cNvPr id="3" name="Заголовок 2"/>
          <p:cNvSpPr>
            <a:spLocks noGrp="1"/>
          </p:cNvSpPr>
          <p:nvPr>
            <p:ph type="title"/>
          </p:nvPr>
        </p:nvSpPr>
        <p:spPr>
          <a:xfrm>
            <a:off x="457200" y="274638"/>
            <a:ext cx="8229600" cy="634082"/>
          </a:xfrm>
        </p:spPr>
        <p:txBody>
          <a:bodyPr>
            <a:normAutofit fontScale="90000"/>
          </a:bodyPr>
          <a:lstStyle/>
          <a:p>
            <a:r>
              <a:rPr lang="ru-RU" sz="4000" b="1" dirty="0" smtClean="0">
                <a:solidFill>
                  <a:schemeClr val="accent2"/>
                </a:solidFill>
                <a:latin typeface="Times New Roman" panose="02020603050405020304" pitchFamily="18" charset="0"/>
                <a:cs typeface="Times New Roman" panose="02020603050405020304" pitchFamily="18" charset="0"/>
              </a:rPr>
              <a:t>«Праздник»</a:t>
            </a:r>
            <a:endParaRPr lang="ru-RU" sz="4000" b="1" dirty="0">
              <a:solidFill>
                <a:schemeClr val="accent2"/>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467544" y="908721"/>
            <a:ext cx="5126930" cy="4032448"/>
          </a:xfrm>
        </p:spPr>
        <p:txBody>
          <a:bodyPr>
            <a:normAutofit fontScale="25000" lnSpcReduction="20000"/>
          </a:bodyPr>
          <a:lstStyle/>
          <a:p>
            <a:pPr marL="0" indent="0" algn="just">
              <a:buNone/>
            </a:pPr>
            <a:r>
              <a:rPr lang="ru-RU" sz="8000" dirty="0">
                <a:latin typeface="Times New Roman" panose="02020603050405020304" pitchFamily="18" charset="0"/>
                <a:cs typeface="Times New Roman" panose="02020603050405020304" pitchFamily="18" charset="0"/>
              </a:rPr>
              <a:t>Как только радио известило мир о благополучном приземлении космического корабля, толпы людей высыпали на улицы, никто не мог усидеть дома. Шутка ли — человек впервые побывал в космосе!</a:t>
            </a:r>
          </a:p>
          <a:p>
            <a:pPr marL="0" indent="0" algn="just">
              <a:buNone/>
            </a:pPr>
            <a:r>
              <a:rPr lang="ru-RU" sz="8000" dirty="0">
                <a:latin typeface="Times New Roman" panose="02020603050405020304" pitchFamily="18" charset="0"/>
                <a:cs typeface="Times New Roman" panose="02020603050405020304" pitchFamily="18" charset="0"/>
              </a:rPr>
              <a:t>А через два дня Москва встречала героя. По Красной площади шли тысячи людей, гремели оркестры, бились на ветру флаги, цветы, портреты, воздушные шары. Один паренёк изо всех сил тянул вверх плакат, где было написано: «Чур, я второй!» Словом «чур» он хотел закрепить за собой право лететь в космос. Да разве только он хотел лететь вторым? Редакции газет и журналов были завалены письмами. Писали не только взрослые, но и дети: «Что надо делать, чтобы стать космонавтом?», «Хочу лететь в ракете, мама мне разрешила», «Есть ли школа космонавтов и как в неё поступить?», «Можно ли есть манную кашу или, чтобы стать лётчиком-космонавтом, надо привыкнуть к грубой пище?»</a:t>
            </a:r>
            <a:br>
              <a:rPr lang="ru-RU" sz="8000" dirty="0">
                <a:latin typeface="Times New Roman" panose="02020603050405020304" pitchFamily="18" charset="0"/>
                <a:cs typeface="Times New Roman" panose="02020603050405020304" pitchFamily="18" charset="0"/>
              </a:rPr>
            </a:br>
            <a:endParaRPr lang="ru-RU" sz="8000" dirty="0">
              <a:latin typeface="Times New Roman" panose="02020603050405020304" pitchFamily="18" charset="0"/>
              <a:cs typeface="Times New Roman" panose="02020603050405020304" pitchFamily="18" charset="0"/>
            </a:endParaRPr>
          </a:p>
          <a:p>
            <a:endParaRPr lang="ru-RU"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2286" y="2060848"/>
            <a:ext cx="3562350" cy="479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3370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sp>
        <p:nvSpPr>
          <p:cNvPr id="3" name="Заголовок 2"/>
          <p:cNvSpPr>
            <a:spLocks noGrp="1"/>
          </p:cNvSpPr>
          <p:nvPr>
            <p:ph type="title"/>
          </p:nvPr>
        </p:nvSpPr>
        <p:spPr>
          <a:xfrm>
            <a:off x="107504" y="274638"/>
            <a:ext cx="8784976" cy="1143000"/>
          </a:xfrm>
        </p:spPr>
        <p:txBody>
          <a:bodyPr>
            <a:normAutofit fontScale="90000"/>
          </a:bodyPr>
          <a:lstStyle/>
          <a:p>
            <a:r>
              <a:rPr lang="ru-RU" sz="4000" b="1" dirty="0" smtClean="0">
                <a:solidFill>
                  <a:schemeClr val="accent2"/>
                </a:solidFill>
                <a:latin typeface="Times New Roman" panose="02020603050405020304" pitchFamily="18" charset="0"/>
                <a:cs typeface="Times New Roman" panose="02020603050405020304" pitchFamily="18" charset="0"/>
              </a:rPr>
              <a:t>Дети, ответьте, пожалуйста, на вопросы:</a:t>
            </a:r>
            <a:endParaRPr lang="ru-RU" sz="4000" b="1" dirty="0">
              <a:solidFill>
                <a:schemeClr val="accent2"/>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457200" y="1196752"/>
            <a:ext cx="4690864" cy="5328591"/>
          </a:xfrm>
        </p:spPr>
        <p:txBody>
          <a:bodyPr>
            <a:normAutofit fontScale="77500" lnSpcReduction="20000"/>
          </a:bodyPr>
          <a:lstStyle/>
          <a:p>
            <a:endParaRPr lang="ru-RU" dirty="0"/>
          </a:p>
          <a:p>
            <a:pPr marL="0" indent="0">
              <a:buNone/>
            </a:pPr>
            <a:r>
              <a:rPr lang="ru-RU" sz="3100" dirty="0">
                <a:solidFill>
                  <a:srgbClr val="7030A0"/>
                </a:solidFill>
                <a:latin typeface="Times New Roman" panose="02020603050405020304" pitchFamily="18" charset="0"/>
                <a:cs typeface="Times New Roman" panose="02020603050405020304" pitchFamily="18" charset="0"/>
              </a:rPr>
              <a:t>- Интересные рассказы? О ком они?</a:t>
            </a:r>
          </a:p>
          <a:p>
            <a:pPr marL="0" indent="0">
              <a:buNone/>
            </a:pPr>
            <a:r>
              <a:rPr lang="ru-RU" sz="3100" dirty="0">
                <a:solidFill>
                  <a:srgbClr val="7030A0"/>
                </a:solidFill>
                <a:latin typeface="Times New Roman" panose="02020603050405020304" pitchFamily="18" charset="0"/>
                <a:cs typeface="Times New Roman" panose="02020603050405020304" pitchFamily="18" charset="0"/>
              </a:rPr>
              <a:t>-Кто провожал Ю. Гагарина?</a:t>
            </a:r>
          </a:p>
          <a:p>
            <a:pPr marL="0" indent="0">
              <a:buNone/>
            </a:pPr>
            <a:r>
              <a:rPr lang="ru-RU" sz="3100" dirty="0">
                <a:solidFill>
                  <a:srgbClr val="7030A0"/>
                </a:solidFill>
                <a:latin typeface="Times New Roman" panose="02020603050405020304" pitchFamily="18" charset="0"/>
                <a:cs typeface="Times New Roman" panose="02020603050405020304" pitchFamily="18" charset="0"/>
              </a:rPr>
              <a:t>- Что он сказал, когда ракета полетела?</a:t>
            </a:r>
          </a:p>
          <a:p>
            <a:pPr marL="0" indent="0">
              <a:buNone/>
            </a:pPr>
            <a:r>
              <a:rPr lang="ru-RU" sz="3100" dirty="0">
                <a:solidFill>
                  <a:srgbClr val="7030A0"/>
                </a:solidFill>
                <a:latin typeface="Times New Roman" panose="02020603050405020304" pitchFamily="18" charset="0"/>
                <a:cs typeface="Times New Roman" panose="02020603050405020304" pitchFamily="18" charset="0"/>
              </a:rPr>
              <a:t>- Что увидел Ю. Гагарин из окна ракеты?</a:t>
            </a:r>
          </a:p>
          <a:p>
            <a:pPr marL="0" indent="0">
              <a:buNone/>
            </a:pPr>
            <a:r>
              <a:rPr lang="ru-RU" sz="3100" dirty="0">
                <a:solidFill>
                  <a:srgbClr val="7030A0"/>
                </a:solidFill>
                <a:latin typeface="Times New Roman" panose="02020603050405020304" pitchFamily="18" charset="0"/>
                <a:cs typeface="Times New Roman" panose="02020603050405020304" pitchFamily="18" charset="0"/>
              </a:rPr>
              <a:t>- Когда приземлился космический корабль, как встречали люди космонавта?</a:t>
            </a:r>
          </a:p>
          <a:p>
            <a:pPr marL="0" indent="0">
              <a:buNone/>
            </a:pPr>
            <a:r>
              <a:rPr lang="ru-RU" sz="3100" dirty="0">
                <a:solidFill>
                  <a:srgbClr val="7030A0"/>
                </a:solidFill>
                <a:latin typeface="Times New Roman" panose="02020603050405020304" pitchFamily="18" charset="0"/>
                <a:cs typeface="Times New Roman" panose="02020603050405020304" pitchFamily="18" charset="0"/>
              </a:rPr>
              <a:t>- Когда это было? Это было 12 апреля </a:t>
            </a:r>
            <a:r>
              <a:rPr lang="ru-RU" sz="3100" dirty="0" smtClean="0">
                <a:solidFill>
                  <a:srgbClr val="7030A0"/>
                </a:solidFill>
                <a:latin typeface="Times New Roman" panose="02020603050405020304" pitchFamily="18" charset="0"/>
                <a:cs typeface="Times New Roman" panose="02020603050405020304" pitchFamily="18" charset="0"/>
              </a:rPr>
              <a:t>1961 </a:t>
            </a:r>
            <a:r>
              <a:rPr lang="ru-RU" sz="3100" dirty="0">
                <a:solidFill>
                  <a:srgbClr val="7030A0"/>
                </a:solidFill>
                <a:latin typeface="Times New Roman" panose="02020603050405020304" pitchFamily="18" charset="0"/>
                <a:cs typeface="Times New Roman" panose="02020603050405020304" pitchFamily="18" charset="0"/>
              </a:rPr>
              <a:t>года, очень давно, но этот день стал праздником для всех, и мы его отмечаем каждый </a:t>
            </a:r>
            <a:r>
              <a:rPr lang="ru-RU" sz="3100" dirty="0" smtClean="0">
                <a:solidFill>
                  <a:srgbClr val="7030A0"/>
                </a:solidFill>
                <a:latin typeface="Times New Roman" panose="02020603050405020304" pitchFamily="18" charset="0"/>
                <a:cs typeface="Times New Roman" panose="02020603050405020304" pitchFamily="18" charset="0"/>
              </a:rPr>
              <a:t>год.</a:t>
            </a:r>
            <a:endParaRPr lang="ru-RU" sz="3100" dirty="0">
              <a:solidFill>
                <a:srgbClr val="7030A0"/>
              </a:solidFill>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4901" y="4077072"/>
            <a:ext cx="3949509" cy="278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3370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sp>
        <p:nvSpPr>
          <p:cNvPr id="3" name="Заголовок 2"/>
          <p:cNvSpPr>
            <a:spLocks noGrp="1"/>
          </p:cNvSpPr>
          <p:nvPr>
            <p:ph type="title"/>
          </p:nvPr>
        </p:nvSpPr>
        <p:spPr>
          <a:xfrm>
            <a:off x="457200" y="116632"/>
            <a:ext cx="8229600" cy="504056"/>
          </a:xfrm>
        </p:spPr>
        <p:txBody>
          <a:bodyPr>
            <a:normAutofit fontScale="90000"/>
          </a:bodyPr>
          <a:lstStyle/>
          <a:p>
            <a:r>
              <a:rPr lang="ru-RU" dirty="0"/>
              <a:t/>
            </a:r>
            <a:br>
              <a:rPr lang="ru-RU" dirty="0"/>
            </a:br>
            <a:r>
              <a:rPr lang="ru-RU" sz="2700" b="1" dirty="0">
                <a:solidFill>
                  <a:schemeClr val="accent2"/>
                </a:solidFill>
                <a:latin typeface="Times New Roman" panose="02020603050405020304" pitchFamily="18" charset="0"/>
                <a:cs typeface="Times New Roman" panose="02020603050405020304" pitchFamily="18" charset="0"/>
              </a:rPr>
              <a:t>Чтобы стать космонавтом, надо тренироваться, делать гимнастику. Вставайте, прямо сейчас и начнем. </a:t>
            </a:r>
            <a:r>
              <a:rPr lang="ru-RU" sz="2700" b="1" dirty="0" smtClean="0">
                <a:solidFill>
                  <a:schemeClr val="accent2"/>
                </a:solidFill>
                <a:latin typeface="Times New Roman" panose="02020603050405020304" pitchFamily="18" charset="0"/>
                <a:cs typeface="Times New Roman" panose="02020603050405020304" pitchFamily="18" charset="0"/>
              </a:rPr>
              <a:t/>
            </a:r>
            <a:br>
              <a:rPr lang="ru-RU" sz="2700" b="1" dirty="0" smtClean="0">
                <a:solidFill>
                  <a:schemeClr val="accent2"/>
                </a:solidFill>
                <a:latin typeface="Times New Roman" panose="02020603050405020304" pitchFamily="18" charset="0"/>
                <a:cs typeface="Times New Roman" panose="02020603050405020304" pitchFamily="18" charset="0"/>
              </a:rPr>
            </a:br>
            <a:r>
              <a:rPr lang="ru-RU" sz="3200" b="1" dirty="0" smtClean="0">
                <a:solidFill>
                  <a:srgbClr val="0070C0"/>
                </a:solidFill>
                <a:latin typeface="Times New Roman" panose="02020603050405020304" pitchFamily="18" charset="0"/>
                <a:cs typeface="Times New Roman" panose="02020603050405020304" pitchFamily="18" charset="0"/>
              </a:rPr>
              <a:t>Физкультминутка</a:t>
            </a:r>
            <a:endParaRPr lang="ru-RU" sz="2700" b="1" dirty="0">
              <a:solidFill>
                <a:srgbClr val="0070C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457200" y="1600201"/>
            <a:ext cx="8229600" cy="3556992"/>
          </a:xfrm>
        </p:spPr>
        <p:txBody>
          <a:bodyPr>
            <a:normAutofit fontScale="92500" lnSpcReduction="10000"/>
          </a:bodyPr>
          <a:lstStyle/>
          <a:p>
            <a:endParaRPr lang="ru-RU" dirty="0"/>
          </a:p>
          <a:p>
            <a:pPr marL="0" indent="0">
              <a:buNone/>
            </a:pPr>
            <a:r>
              <a:rPr lang="ru-RU" b="1" dirty="0">
                <a:solidFill>
                  <a:schemeClr val="accent4"/>
                </a:solidFill>
              </a:rPr>
              <a:t>Чтобы к звездам полететь </a:t>
            </a:r>
            <a:r>
              <a:rPr lang="ru-RU" b="1" dirty="0" smtClean="0">
                <a:solidFill>
                  <a:schemeClr val="accent4"/>
                </a:solidFill>
              </a:rPr>
              <a:t>-надо </a:t>
            </a:r>
            <a:r>
              <a:rPr lang="ru-RU" b="1" dirty="0">
                <a:solidFill>
                  <a:schemeClr val="accent4"/>
                </a:solidFill>
              </a:rPr>
              <a:t>постараться,</a:t>
            </a:r>
          </a:p>
          <a:p>
            <a:pPr marL="0" indent="0">
              <a:buNone/>
            </a:pPr>
            <a:r>
              <a:rPr lang="ru-RU" b="1" dirty="0">
                <a:solidFill>
                  <a:schemeClr val="accent4"/>
                </a:solidFill>
              </a:rPr>
              <a:t>И зарядкой каждый </a:t>
            </a:r>
            <a:r>
              <a:rPr lang="ru-RU" b="1" dirty="0" smtClean="0">
                <a:solidFill>
                  <a:schemeClr val="accent4"/>
                </a:solidFill>
              </a:rPr>
              <a:t>день- надо </a:t>
            </a:r>
            <a:r>
              <a:rPr lang="ru-RU" b="1" dirty="0">
                <a:solidFill>
                  <a:schemeClr val="accent4"/>
                </a:solidFill>
              </a:rPr>
              <a:t>заниматься.</a:t>
            </a:r>
          </a:p>
          <a:p>
            <a:pPr marL="0" indent="0">
              <a:buNone/>
            </a:pPr>
            <a:r>
              <a:rPr lang="ru-RU" b="1" dirty="0">
                <a:solidFill>
                  <a:schemeClr val="accent4"/>
                </a:solidFill>
              </a:rPr>
              <a:t>Делай раз - руки вверх,</a:t>
            </a:r>
          </a:p>
          <a:p>
            <a:pPr marL="0" indent="0">
              <a:buNone/>
            </a:pPr>
            <a:r>
              <a:rPr lang="ru-RU" b="1" dirty="0">
                <a:solidFill>
                  <a:schemeClr val="accent4"/>
                </a:solidFill>
              </a:rPr>
              <a:t>Делай два - руки в стороны,</a:t>
            </a:r>
          </a:p>
          <a:p>
            <a:pPr marL="0" indent="0">
              <a:buNone/>
            </a:pPr>
            <a:r>
              <a:rPr lang="ru-RU" b="1" dirty="0">
                <a:solidFill>
                  <a:schemeClr val="accent4"/>
                </a:solidFill>
              </a:rPr>
              <a:t>Делай три - присели,</a:t>
            </a:r>
          </a:p>
          <a:p>
            <a:pPr marL="0" indent="0">
              <a:buNone/>
            </a:pPr>
            <a:r>
              <a:rPr lang="ru-RU" b="1" dirty="0">
                <a:solidFill>
                  <a:schemeClr val="accent4"/>
                </a:solidFill>
              </a:rPr>
              <a:t>А на 4 - побежали. Стоп.</a:t>
            </a:r>
          </a:p>
          <a:p>
            <a:pPr marL="0" indent="0">
              <a:buNone/>
            </a:pPr>
            <a:endParaRPr lang="ru-RU" b="1" dirty="0">
              <a:solidFill>
                <a:schemeClr val="accent4"/>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100593"/>
            <a:ext cx="3695744" cy="3695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3370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55"/>
            <a:ext cx="9119681" cy="6858000"/>
          </a:xfrm>
          <a:prstGeom prst="rect">
            <a:avLst/>
          </a:prstGeom>
        </p:spPr>
      </p:pic>
      <p:sp>
        <p:nvSpPr>
          <p:cNvPr id="3" name="Прямоугольник 2"/>
          <p:cNvSpPr/>
          <p:nvPr/>
        </p:nvSpPr>
        <p:spPr>
          <a:xfrm>
            <a:off x="251520" y="188640"/>
            <a:ext cx="5040560" cy="4832092"/>
          </a:xfrm>
          <a:prstGeom prst="rect">
            <a:avLst/>
          </a:prstGeom>
        </p:spPr>
        <p:txBody>
          <a:bodyPr wrap="square">
            <a:spAutoFit/>
          </a:bodyPr>
          <a:lstStyle/>
          <a:p>
            <a:r>
              <a:rPr lang="ru-RU" sz="2800" b="1" dirty="0" smtClean="0">
                <a:solidFill>
                  <a:schemeClr val="accent4"/>
                </a:solidFill>
                <a:latin typeface="Times New Roman" panose="02020603050405020304" pitchFamily="18" charset="0"/>
                <a:cs typeface="Times New Roman" panose="02020603050405020304" pitchFamily="18" charset="0"/>
              </a:rPr>
              <a:t>Дети, давайте выучим стих:</a:t>
            </a:r>
            <a:endParaRPr lang="ru-RU" sz="2800" b="1" dirty="0">
              <a:solidFill>
                <a:schemeClr val="accent4"/>
              </a:solidFill>
              <a:latin typeface="Times New Roman" panose="02020603050405020304" pitchFamily="18" charset="0"/>
              <a:cs typeface="Times New Roman" panose="02020603050405020304" pitchFamily="18" charset="0"/>
            </a:endParaRPr>
          </a:p>
          <a:p>
            <a:endParaRPr lang="ru-RU" sz="2800" b="1" dirty="0">
              <a:solidFill>
                <a:schemeClr val="accent2"/>
              </a:solidFill>
              <a:latin typeface="Times New Roman" panose="02020603050405020304" pitchFamily="18" charset="0"/>
              <a:cs typeface="Times New Roman" panose="02020603050405020304" pitchFamily="18" charset="0"/>
            </a:endParaRPr>
          </a:p>
          <a:p>
            <a:r>
              <a:rPr lang="ru-RU" sz="2800" b="1" dirty="0" smtClean="0">
                <a:solidFill>
                  <a:schemeClr val="accent2"/>
                </a:solidFill>
                <a:latin typeface="Times New Roman" panose="02020603050405020304" pitchFamily="18" charset="0"/>
                <a:cs typeface="Times New Roman" panose="02020603050405020304" pitchFamily="18" charset="0"/>
              </a:rPr>
              <a:t>Пилот </a:t>
            </a:r>
            <a:r>
              <a:rPr lang="ru-RU" sz="2800" b="1" dirty="0">
                <a:solidFill>
                  <a:schemeClr val="accent2"/>
                </a:solidFill>
                <a:latin typeface="Times New Roman" panose="02020603050405020304" pitchFamily="18" charset="0"/>
                <a:cs typeface="Times New Roman" panose="02020603050405020304" pitchFamily="18" charset="0"/>
              </a:rPr>
              <a:t>в космической ракете </a:t>
            </a:r>
            <a:endParaRPr lang="ru-RU" sz="2800" b="1" dirty="0" smtClean="0">
              <a:solidFill>
                <a:schemeClr val="accent2"/>
              </a:solidFill>
              <a:latin typeface="Times New Roman" panose="02020603050405020304" pitchFamily="18" charset="0"/>
              <a:cs typeface="Times New Roman" panose="02020603050405020304" pitchFamily="18" charset="0"/>
            </a:endParaRPr>
          </a:p>
          <a:p>
            <a:r>
              <a:rPr lang="ru-RU" sz="2800" b="1" dirty="0" smtClean="0">
                <a:solidFill>
                  <a:schemeClr val="accent2"/>
                </a:solidFill>
                <a:latin typeface="Times New Roman" panose="02020603050405020304" pitchFamily="18" charset="0"/>
                <a:cs typeface="Times New Roman" panose="02020603050405020304" pitchFamily="18" charset="0"/>
              </a:rPr>
              <a:t>На </a:t>
            </a:r>
            <a:r>
              <a:rPr lang="ru-RU" sz="2800" b="1" dirty="0">
                <a:solidFill>
                  <a:schemeClr val="accent2"/>
                </a:solidFill>
                <a:latin typeface="Times New Roman" panose="02020603050405020304" pitchFamily="18" charset="0"/>
                <a:cs typeface="Times New Roman" panose="02020603050405020304" pitchFamily="18" charset="0"/>
              </a:rPr>
              <a:t>Землю глянул с высоты.</a:t>
            </a:r>
          </a:p>
          <a:p>
            <a:r>
              <a:rPr lang="ru-RU" sz="2800" b="1" dirty="0">
                <a:solidFill>
                  <a:schemeClr val="accent2"/>
                </a:solidFill>
                <a:latin typeface="Times New Roman" panose="02020603050405020304" pitchFamily="18" charset="0"/>
                <a:cs typeface="Times New Roman" panose="02020603050405020304" pitchFamily="18" charset="0"/>
              </a:rPr>
              <a:t>Еще никто, никто на свете Такой не видел красоты.</a:t>
            </a:r>
          </a:p>
          <a:p>
            <a:r>
              <a:rPr lang="ru-RU" sz="2800" b="1" dirty="0">
                <a:solidFill>
                  <a:schemeClr val="accent2"/>
                </a:solidFill>
                <a:latin typeface="Times New Roman" panose="02020603050405020304" pitchFamily="18" charset="0"/>
                <a:cs typeface="Times New Roman" panose="02020603050405020304" pitchFamily="18" charset="0"/>
              </a:rPr>
              <a:t>Внизу за стеклами кабины </a:t>
            </a:r>
            <a:endParaRPr lang="ru-RU" sz="2800" b="1" dirty="0" smtClean="0">
              <a:solidFill>
                <a:schemeClr val="accent2"/>
              </a:solidFill>
              <a:latin typeface="Times New Roman" panose="02020603050405020304" pitchFamily="18" charset="0"/>
              <a:cs typeface="Times New Roman" panose="02020603050405020304" pitchFamily="18" charset="0"/>
            </a:endParaRPr>
          </a:p>
          <a:p>
            <a:r>
              <a:rPr lang="ru-RU" sz="2800" b="1" dirty="0" smtClean="0">
                <a:solidFill>
                  <a:schemeClr val="accent2"/>
                </a:solidFill>
                <a:latin typeface="Times New Roman" panose="02020603050405020304" pitchFamily="18" charset="0"/>
                <a:cs typeface="Times New Roman" panose="02020603050405020304" pitchFamily="18" charset="0"/>
              </a:rPr>
              <a:t>В </a:t>
            </a:r>
            <a:r>
              <a:rPr lang="ru-RU" sz="2800" b="1" dirty="0">
                <a:solidFill>
                  <a:schemeClr val="accent2"/>
                </a:solidFill>
                <a:latin typeface="Times New Roman" panose="02020603050405020304" pitchFamily="18" charset="0"/>
                <a:cs typeface="Times New Roman" panose="02020603050405020304" pitchFamily="18" charset="0"/>
              </a:rPr>
              <a:t>молочных облаках летал Далекий, маленький, любимый </a:t>
            </a:r>
            <a:endParaRPr lang="ru-RU" sz="2800" b="1" dirty="0" smtClean="0">
              <a:solidFill>
                <a:schemeClr val="accent2"/>
              </a:solidFill>
              <a:latin typeface="Times New Roman" panose="02020603050405020304" pitchFamily="18" charset="0"/>
              <a:cs typeface="Times New Roman" panose="02020603050405020304" pitchFamily="18" charset="0"/>
            </a:endParaRPr>
          </a:p>
          <a:p>
            <a:r>
              <a:rPr lang="ru-RU" sz="2800" b="1" dirty="0" smtClean="0">
                <a:solidFill>
                  <a:schemeClr val="accent2"/>
                </a:solidFill>
                <a:latin typeface="Times New Roman" panose="02020603050405020304" pitchFamily="18" charset="0"/>
                <a:cs typeface="Times New Roman" panose="02020603050405020304" pitchFamily="18" charset="0"/>
              </a:rPr>
              <a:t>Земной </a:t>
            </a:r>
            <a:r>
              <a:rPr lang="ru-RU" sz="2800" b="1" dirty="0">
                <a:solidFill>
                  <a:schemeClr val="accent2"/>
                </a:solidFill>
                <a:latin typeface="Times New Roman" panose="02020603050405020304" pitchFamily="18" charset="0"/>
                <a:cs typeface="Times New Roman" panose="02020603050405020304" pitchFamily="18" charset="0"/>
              </a:rPr>
              <a:t>голубоватый шар</a:t>
            </a:r>
            <a:r>
              <a:rPr lang="ru-RU" sz="2800" b="1" dirty="0" smtClean="0">
                <a:solidFill>
                  <a:schemeClr val="accent2"/>
                </a:solidFill>
                <a:latin typeface="Times New Roman" panose="02020603050405020304" pitchFamily="18" charset="0"/>
                <a:cs typeface="Times New Roman" panose="02020603050405020304" pitchFamily="18" charset="0"/>
              </a:rPr>
              <a:t>.</a:t>
            </a:r>
            <a:endParaRPr lang="ru-RU" sz="2800" b="1" dirty="0">
              <a:solidFill>
                <a:schemeClr val="accent2"/>
              </a:solidFill>
              <a:latin typeface="Times New Roman" panose="02020603050405020304" pitchFamily="18" charset="0"/>
              <a:cs typeface="Times New Roman" panose="02020603050405020304" pitchFamily="18"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840" y="4089927"/>
            <a:ext cx="4656123" cy="2768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1733" y="116632"/>
            <a:ext cx="3713310" cy="3729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3370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sp>
        <p:nvSpPr>
          <p:cNvPr id="3" name="Заголовок 2"/>
          <p:cNvSpPr>
            <a:spLocks noGrp="1"/>
          </p:cNvSpPr>
          <p:nvPr>
            <p:ph type="title"/>
          </p:nvPr>
        </p:nvSpPr>
        <p:spPr/>
        <p:txBody>
          <a:bodyPr>
            <a:normAutofit fontScale="90000"/>
          </a:bodyPr>
          <a:lstStyle/>
          <a:p>
            <a:r>
              <a:rPr lang="ru-RU" dirty="0"/>
              <a:t/>
            </a:r>
            <a:br>
              <a:rPr lang="ru-RU" dirty="0"/>
            </a:br>
            <a:r>
              <a:rPr lang="ru-RU" sz="3100" b="1" dirty="0">
                <a:solidFill>
                  <a:schemeClr val="accent2"/>
                </a:solidFill>
                <a:latin typeface="Times New Roman" panose="02020603050405020304" pitchFamily="18" charset="0"/>
                <a:cs typeface="Times New Roman" panose="02020603050405020304" pitchFamily="18" charset="0"/>
              </a:rPr>
              <a:t>Молодцы! Садитесь. Космонавты много учатся, много знают всего интересного. Вот и вы узнали много нового. А теперь отгадайте загадки про небо и космос. </a:t>
            </a:r>
          </a:p>
        </p:txBody>
      </p:sp>
      <p:sp>
        <p:nvSpPr>
          <p:cNvPr id="4" name="Объект 3"/>
          <p:cNvSpPr>
            <a:spLocks noGrp="1"/>
          </p:cNvSpPr>
          <p:nvPr>
            <p:ph idx="1"/>
          </p:nvPr>
        </p:nvSpPr>
        <p:spPr>
          <a:xfrm>
            <a:off x="251520" y="1988840"/>
            <a:ext cx="8712968" cy="4137323"/>
          </a:xfrm>
        </p:spPr>
        <p:txBody>
          <a:bodyPr/>
          <a:lstStyle/>
          <a:p>
            <a:endParaRPr lang="ru-RU" dirty="0"/>
          </a:p>
          <a:p>
            <a:pPr marL="0" indent="0">
              <a:buNone/>
            </a:pPr>
            <a:r>
              <a:rPr lang="ru-RU" b="1" dirty="0">
                <a:solidFill>
                  <a:schemeClr val="accent4"/>
                </a:solidFill>
              </a:rPr>
              <a:t>Один костер всю Землю обогревает? </a:t>
            </a:r>
            <a:r>
              <a:rPr lang="ru-RU" b="1" i="1" dirty="0"/>
              <a:t>(Солнце)</a:t>
            </a:r>
            <a:endParaRPr lang="ru-RU"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41" y="3802863"/>
            <a:ext cx="9212781" cy="305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3370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sp>
        <p:nvSpPr>
          <p:cNvPr id="3" name="Прямоугольник 2"/>
          <p:cNvSpPr/>
          <p:nvPr/>
        </p:nvSpPr>
        <p:spPr>
          <a:xfrm>
            <a:off x="251520" y="0"/>
            <a:ext cx="6606480" cy="2954655"/>
          </a:xfrm>
          <a:prstGeom prst="rect">
            <a:avLst/>
          </a:prstGeom>
        </p:spPr>
        <p:txBody>
          <a:bodyPr wrap="square">
            <a:spAutoFit/>
          </a:bodyPr>
          <a:lstStyle/>
          <a:p>
            <a:endParaRPr lang="ru-RU" dirty="0"/>
          </a:p>
          <a:p>
            <a:r>
              <a:rPr lang="ru-RU" sz="2800" dirty="0">
                <a:solidFill>
                  <a:schemeClr val="accent4"/>
                </a:solidFill>
                <a:latin typeface="Times New Roman" panose="02020603050405020304" pitchFamily="18" charset="0"/>
                <a:cs typeface="Times New Roman" panose="02020603050405020304" pitchFamily="18" charset="0"/>
              </a:rPr>
              <a:t>Это что за потолок?</a:t>
            </a:r>
          </a:p>
          <a:p>
            <a:r>
              <a:rPr lang="ru-RU" sz="2800" dirty="0">
                <a:solidFill>
                  <a:schemeClr val="accent4"/>
                </a:solidFill>
                <a:latin typeface="Times New Roman" panose="02020603050405020304" pitchFamily="18" charset="0"/>
                <a:cs typeface="Times New Roman" panose="02020603050405020304" pitchFamily="18" charset="0"/>
              </a:rPr>
              <a:t>То он низок, то высок,</a:t>
            </a:r>
          </a:p>
          <a:p>
            <a:r>
              <a:rPr lang="ru-RU" sz="2800" dirty="0">
                <a:solidFill>
                  <a:schemeClr val="accent4"/>
                </a:solidFill>
                <a:latin typeface="Times New Roman" panose="02020603050405020304" pitchFamily="18" charset="0"/>
                <a:cs typeface="Times New Roman" panose="02020603050405020304" pitchFamily="18" charset="0"/>
              </a:rPr>
              <a:t>То он сер, то беловат,</a:t>
            </a:r>
          </a:p>
          <a:p>
            <a:r>
              <a:rPr lang="ru-RU" sz="2800" dirty="0">
                <a:solidFill>
                  <a:schemeClr val="accent4"/>
                </a:solidFill>
                <a:latin typeface="Times New Roman" panose="02020603050405020304" pitchFamily="18" charset="0"/>
                <a:cs typeface="Times New Roman" panose="02020603050405020304" pitchFamily="18" charset="0"/>
              </a:rPr>
              <a:t>То чуть-чуть голубоват.</a:t>
            </a:r>
          </a:p>
          <a:p>
            <a:r>
              <a:rPr lang="ru-RU" sz="2800" dirty="0">
                <a:solidFill>
                  <a:schemeClr val="accent4"/>
                </a:solidFill>
                <a:latin typeface="Times New Roman" panose="02020603050405020304" pitchFamily="18" charset="0"/>
                <a:cs typeface="Times New Roman" panose="02020603050405020304" pitchFamily="18" charset="0"/>
              </a:rPr>
              <a:t>А порой такой красивый </a:t>
            </a:r>
            <a:r>
              <a:rPr lang="ru-RU" sz="2800" dirty="0" smtClean="0">
                <a:solidFill>
                  <a:schemeClr val="accent4"/>
                </a:solidFill>
                <a:latin typeface="Times New Roman" panose="02020603050405020304" pitchFamily="18" charset="0"/>
                <a:cs typeface="Times New Roman" panose="02020603050405020304" pitchFamily="18" charset="0"/>
              </a:rPr>
              <a:t>–</a:t>
            </a:r>
          </a:p>
          <a:p>
            <a:r>
              <a:rPr lang="ru-RU" sz="2800" dirty="0" smtClean="0">
                <a:solidFill>
                  <a:schemeClr val="accent4"/>
                </a:solidFill>
                <a:latin typeface="Times New Roman" panose="02020603050405020304" pitchFamily="18" charset="0"/>
                <a:cs typeface="Times New Roman" panose="02020603050405020304" pitchFamily="18" charset="0"/>
              </a:rPr>
              <a:t> </a:t>
            </a:r>
            <a:r>
              <a:rPr lang="ru-RU" sz="2800" dirty="0">
                <a:solidFill>
                  <a:schemeClr val="accent4"/>
                </a:solidFill>
                <a:latin typeface="Times New Roman" panose="02020603050405020304" pitchFamily="18" charset="0"/>
                <a:cs typeface="Times New Roman" panose="02020603050405020304" pitchFamily="18" charset="0"/>
              </a:rPr>
              <a:t>Кружевной и синий-синий! </a:t>
            </a:r>
            <a:r>
              <a:rPr lang="ru-RU" sz="2800" b="1" i="1" dirty="0">
                <a:latin typeface="Times New Roman" panose="02020603050405020304" pitchFamily="18" charset="0"/>
                <a:cs typeface="Times New Roman" panose="02020603050405020304" pitchFamily="18" charset="0"/>
              </a:rPr>
              <a:t>(Небо)</a:t>
            </a:r>
            <a:endParaRPr lang="ru-RU" sz="2800" dirty="0">
              <a:latin typeface="Times New Roman" panose="02020603050405020304" pitchFamily="18" charset="0"/>
              <a:cs typeface="Times New Roman" panose="02020603050405020304" pitchFamily="18"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903456"/>
            <a:ext cx="7855793" cy="3927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4332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sp>
        <p:nvSpPr>
          <p:cNvPr id="3" name="Прямоугольник 2"/>
          <p:cNvSpPr/>
          <p:nvPr/>
        </p:nvSpPr>
        <p:spPr>
          <a:xfrm>
            <a:off x="539552" y="0"/>
            <a:ext cx="6318448" cy="2339102"/>
          </a:xfrm>
          <a:prstGeom prst="rect">
            <a:avLst/>
          </a:prstGeom>
        </p:spPr>
        <p:txBody>
          <a:bodyPr wrap="square">
            <a:spAutoFit/>
          </a:bodyPr>
          <a:lstStyle/>
          <a:p>
            <a:endParaRPr lang="ru-RU" dirty="0"/>
          </a:p>
          <a:p>
            <a:r>
              <a:rPr lang="ru-RU" sz="3200" b="1" dirty="0">
                <a:solidFill>
                  <a:schemeClr val="accent4"/>
                </a:solidFill>
                <a:latin typeface="Times New Roman" panose="02020603050405020304" pitchFamily="18" charset="0"/>
                <a:cs typeface="Times New Roman" panose="02020603050405020304" pitchFamily="18" charset="0"/>
              </a:rPr>
              <a:t>Ночью по небу гуляю,</a:t>
            </a:r>
          </a:p>
          <a:p>
            <a:r>
              <a:rPr lang="ru-RU" sz="3200" b="1" dirty="0">
                <a:solidFill>
                  <a:schemeClr val="accent4"/>
                </a:solidFill>
                <a:latin typeface="Times New Roman" panose="02020603050405020304" pitchFamily="18" charset="0"/>
                <a:cs typeface="Times New Roman" panose="02020603050405020304" pitchFamily="18" charset="0"/>
              </a:rPr>
              <a:t>Тускло небо освещаю,</a:t>
            </a:r>
          </a:p>
          <a:p>
            <a:r>
              <a:rPr lang="ru-RU" sz="3200" b="1" dirty="0">
                <a:solidFill>
                  <a:schemeClr val="accent4"/>
                </a:solidFill>
                <a:latin typeface="Times New Roman" panose="02020603050405020304" pitchFamily="18" charset="0"/>
                <a:cs typeface="Times New Roman" panose="02020603050405020304" pitchFamily="18" charset="0"/>
              </a:rPr>
              <a:t>Скучно, скучно мне одной,</a:t>
            </a:r>
          </a:p>
          <a:p>
            <a:r>
              <a:rPr lang="ru-RU" sz="3200" b="1" dirty="0">
                <a:solidFill>
                  <a:schemeClr val="accent4"/>
                </a:solidFill>
                <a:latin typeface="Times New Roman" panose="02020603050405020304" pitchFamily="18" charset="0"/>
                <a:cs typeface="Times New Roman" panose="02020603050405020304" pitchFamily="18" charset="0"/>
              </a:rPr>
              <a:t>А зовут меня... </a:t>
            </a:r>
            <a:r>
              <a:rPr lang="ru-RU" sz="3200" b="1" i="1" dirty="0">
                <a:latin typeface="Times New Roman" panose="02020603050405020304" pitchFamily="18" charset="0"/>
                <a:cs typeface="Times New Roman" panose="02020603050405020304" pitchFamily="18" charset="0"/>
              </a:rPr>
              <a:t>(Луной</a:t>
            </a:r>
            <a:r>
              <a:rPr lang="ru-RU" sz="3200" b="1" i="1" dirty="0" smtClean="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21" y="3429000"/>
            <a:ext cx="9254461" cy="3429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4332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sp>
        <p:nvSpPr>
          <p:cNvPr id="3" name="Заголовок 2"/>
          <p:cNvSpPr>
            <a:spLocks noGrp="1"/>
          </p:cNvSpPr>
          <p:nvPr>
            <p:ph type="title"/>
          </p:nvPr>
        </p:nvSpPr>
        <p:spPr>
          <a:xfrm>
            <a:off x="107504" y="274638"/>
            <a:ext cx="8928992" cy="1143000"/>
          </a:xfrm>
        </p:spPr>
        <p:txBody>
          <a:bodyPr>
            <a:normAutofit fontScale="90000"/>
          </a:bodyPr>
          <a:lstStyle/>
          <a:p>
            <a:r>
              <a:rPr lang="ru-RU" dirty="0"/>
              <a:t/>
            </a:r>
            <a:br>
              <a:rPr lang="ru-RU" dirty="0"/>
            </a:br>
            <a:r>
              <a:rPr lang="ru-RU" sz="3600" b="1" dirty="0">
                <a:solidFill>
                  <a:schemeClr val="accent2"/>
                </a:solidFill>
                <a:latin typeface="Times New Roman" panose="02020603050405020304" pitchFamily="18" charset="0"/>
                <a:cs typeface="Times New Roman" panose="02020603050405020304" pitchFamily="18" charset="0"/>
              </a:rPr>
              <a:t>Очень хорошо! Нарисуем ракету для космонавтов, небо, солнце, ночь, луну, звезды - кто, что захочет нарисовать про </a:t>
            </a:r>
            <a:r>
              <a:rPr lang="ru-RU" sz="3600" b="1" dirty="0" smtClean="0">
                <a:solidFill>
                  <a:schemeClr val="accent2"/>
                </a:solidFill>
                <a:latin typeface="Times New Roman" panose="02020603050405020304" pitchFamily="18" charset="0"/>
                <a:cs typeface="Times New Roman" panose="02020603050405020304" pitchFamily="18" charset="0"/>
              </a:rPr>
              <a:t>космос. </a:t>
            </a:r>
            <a:endParaRPr lang="ru-RU" sz="3600" b="1" dirty="0">
              <a:solidFill>
                <a:schemeClr val="accent2"/>
              </a:solidFill>
              <a:latin typeface="Times New Roman" panose="02020603050405020304" pitchFamily="18" charset="0"/>
              <a:cs typeface="Times New Roman" panose="02020603050405020304" pitchFamily="18" charset="0"/>
            </a:endParaRPr>
          </a:p>
        </p:txBody>
      </p:sp>
      <p:pic>
        <p:nvPicPr>
          <p:cNvPr id="153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866" y="1936868"/>
            <a:ext cx="3465014" cy="4895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1" y="2633474"/>
            <a:ext cx="5639960" cy="4224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4332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sp>
        <p:nvSpPr>
          <p:cNvPr id="3" name="Заголовок 2"/>
          <p:cNvSpPr>
            <a:spLocks noGrp="1"/>
          </p:cNvSpPr>
          <p:nvPr>
            <p:ph type="title"/>
          </p:nvPr>
        </p:nvSpPr>
        <p:spPr/>
        <p:txBody>
          <a:bodyPr/>
          <a:lstStyle/>
          <a:p>
            <a:r>
              <a:rPr lang="ru-RU" b="1" dirty="0" smtClean="0">
                <a:solidFill>
                  <a:schemeClr val="accent2"/>
                </a:solidFill>
                <a:latin typeface="Times New Roman" panose="02020603050405020304" pitchFamily="18" charset="0"/>
                <a:cs typeface="Times New Roman" panose="02020603050405020304" pitchFamily="18" charset="0"/>
              </a:rPr>
              <a:t>Спасибо за внимание!!!</a:t>
            </a:r>
            <a:endParaRPr lang="ru-RU" b="1" dirty="0">
              <a:solidFill>
                <a:schemeClr val="accent2"/>
              </a:solidFill>
              <a:latin typeface="Times New Roman" panose="02020603050405020304" pitchFamily="18" charset="0"/>
              <a:cs typeface="Times New Roman" panose="02020603050405020304" pitchFamily="18" charset="0"/>
            </a:endParaRPr>
          </a:p>
        </p:txBody>
      </p:sp>
      <p:pic>
        <p:nvPicPr>
          <p:cNvPr id="163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7584" y="1255061"/>
            <a:ext cx="7728192" cy="560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4332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sp>
        <p:nvSpPr>
          <p:cNvPr id="8" name="Заголовок 7"/>
          <p:cNvSpPr>
            <a:spLocks noGrp="1"/>
          </p:cNvSpPr>
          <p:nvPr>
            <p:ph type="title"/>
          </p:nvPr>
        </p:nvSpPr>
        <p:spPr>
          <a:xfrm>
            <a:off x="179512" y="5517232"/>
            <a:ext cx="8856984" cy="1152128"/>
          </a:xfrm>
        </p:spPr>
        <p:txBody>
          <a:bodyPr>
            <a:noAutofit/>
          </a:bodyPr>
          <a:lstStyle/>
          <a:p>
            <a:pPr algn="ctr"/>
            <a:r>
              <a:rPr lang="ru-RU" sz="2800" cap="none" dirty="0" smtClean="0">
                <a:solidFill>
                  <a:schemeClr val="tx2">
                    <a:lumMod val="75000"/>
                  </a:schemeClr>
                </a:solidFill>
                <a:latin typeface="Times New Roman" panose="02020603050405020304" pitchFamily="18" charset="0"/>
                <a:cs typeface="Times New Roman" panose="02020603050405020304" pitchFamily="18" charset="0"/>
              </a:rPr>
              <a:t>Это Юрий </a:t>
            </a:r>
            <a:r>
              <a:rPr lang="ru-RU" sz="2800" cap="none" dirty="0">
                <a:solidFill>
                  <a:schemeClr val="tx2">
                    <a:lumMod val="75000"/>
                  </a:schemeClr>
                </a:solidFill>
                <a:latin typeface="Times New Roman" panose="02020603050405020304" pitchFamily="18" charset="0"/>
                <a:cs typeface="Times New Roman" panose="02020603050405020304" pitchFamily="18" charset="0"/>
              </a:rPr>
              <a:t>А</a:t>
            </a:r>
            <a:r>
              <a:rPr lang="ru-RU" sz="2800" cap="none" dirty="0" smtClean="0">
                <a:solidFill>
                  <a:schemeClr val="tx2">
                    <a:lumMod val="75000"/>
                  </a:schemeClr>
                </a:solidFill>
                <a:latin typeface="Times New Roman" panose="02020603050405020304" pitchFamily="18" charset="0"/>
                <a:cs typeface="Times New Roman" panose="02020603050405020304" pitchFamily="18" charset="0"/>
              </a:rPr>
              <a:t>лексеевич Гагарин, первый космонавт Земли. Он покинул Землю на космическом корабле и один увидел землю всю сразу.</a:t>
            </a:r>
            <a:endParaRPr lang="ru-RU" sz="2800" cap="none"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9" name="Текст 8"/>
          <p:cNvSpPr>
            <a:spLocks noGrp="1"/>
          </p:cNvSpPr>
          <p:nvPr>
            <p:ph type="body" idx="1"/>
          </p:nvPr>
        </p:nvSpPr>
        <p:spPr>
          <a:xfrm>
            <a:off x="722313" y="188641"/>
            <a:ext cx="7772400" cy="720079"/>
          </a:xfrm>
        </p:spPr>
        <p:txBody>
          <a:bodyPr>
            <a:normAutofit/>
          </a:bodyPr>
          <a:lstStyle/>
          <a:p>
            <a:r>
              <a:rPr lang="ru-RU" sz="3200" b="1" dirty="0" smtClean="0">
                <a:solidFill>
                  <a:schemeClr val="accent2"/>
                </a:solidFill>
                <a:latin typeface="Times New Roman" panose="02020603050405020304" pitchFamily="18" charset="0"/>
                <a:cs typeface="Times New Roman" panose="02020603050405020304" pitchFamily="18" charset="0"/>
              </a:rPr>
              <a:t>Дети, кто из вас знает, чей это портрет?</a:t>
            </a:r>
            <a:endParaRPr lang="ru-RU" sz="3200" b="1" dirty="0">
              <a:solidFill>
                <a:schemeClr val="accent2"/>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24" y="1064577"/>
            <a:ext cx="5912005" cy="4428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1064577"/>
            <a:ext cx="3407713" cy="4428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0854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19" y="0"/>
            <a:ext cx="9119681" cy="6858000"/>
          </a:xfrm>
          <a:prstGeom prst="rect">
            <a:avLst/>
          </a:prstGeom>
        </p:spPr>
      </p:pic>
      <p:sp>
        <p:nvSpPr>
          <p:cNvPr id="3" name="Заголовок 2"/>
          <p:cNvSpPr>
            <a:spLocks noGrp="1"/>
          </p:cNvSpPr>
          <p:nvPr>
            <p:ph type="title"/>
          </p:nvPr>
        </p:nvSpPr>
        <p:spPr>
          <a:xfrm>
            <a:off x="457200" y="274638"/>
            <a:ext cx="8229600" cy="1138138"/>
          </a:xfrm>
        </p:spPr>
        <p:txBody>
          <a:bodyPr>
            <a:noAutofit/>
          </a:bodyPr>
          <a:lstStyle/>
          <a:p>
            <a:r>
              <a:rPr lang="ru-RU" sz="4000" b="1" dirty="0" smtClean="0">
                <a:solidFill>
                  <a:schemeClr val="accent2"/>
                </a:solidFill>
                <a:latin typeface="Times New Roman" panose="02020603050405020304" pitchFamily="18" charset="0"/>
                <a:cs typeface="Times New Roman" panose="02020603050405020304" pitchFamily="18" charset="0"/>
              </a:rPr>
              <a:t>Об этом мы прочитаем в рассказе В. Бороздина «Звездолетчики»:</a:t>
            </a:r>
            <a:br>
              <a:rPr lang="ru-RU" sz="4000" b="1" dirty="0" smtClean="0">
                <a:solidFill>
                  <a:schemeClr val="accent2"/>
                </a:solidFill>
                <a:latin typeface="Times New Roman" panose="02020603050405020304" pitchFamily="18" charset="0"/>
                <a:cs typeface="Times New Roman" panose="02020603050405020304" pitchFamily="18" charset="0"/>
              </a:rPr>
            </a:br>
            <a:r>
              <a:rPr lang="ru-RU" sz="4000" b="1" dirty="0" smtClean="0">
                <a:solidFill>
                  <a:schemeClr val="accent2"/>
                </a:solidFill>
                <a:latin typeface="Times New Roman" panose="02020603050405020304" pitchFamily="18" charset="0"/>
                <a:cs typeface="Times New Roman" panose="02020603050405020304" pitchFamily="18" charset="0"/>
              </a:rPr>
              <a:t>«Поехали»</a:t>
            </a:r>
            <a:endParaRPr lang="ru-RU" sz="4000" b="1" dirty="0">
              <a:solidFill>
                <a:schemeClr val="accent2"/>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323529" y="1556792"/>
            <a:ext cx="4104456" cy="5184576"/>
          </a:xfrm>
        </p:spPr>
        <p:txBody>
          <a:bodyPr>
            <a:noAutofit/>
          </a:bodyPr>
          <a:lstStyle/>
          <a:p>
            <a:pPr marL="0" indent="0">
              <a:buNone/>
            </a:pPr>
            <a:r>
              <a:rPr lang="ru-RU" sz="2400" dirty="0">
                <a:latin typeface="Times New Roman" panose="02020603050405020304" pitchFamily="18" charset="0"/>
                <a:cs typeface="Times New Roman" panose="02020603050405020304" pitchFamily="18" charset="0"/>
              </a:rPr>
              <a:t>Лететь должен Космонавт-1 — Юрий Гагарин. Проводить его в небывалый полёт собрались учёные, конструкторы, инженеры — те, кто создал этот замечательный корабль. Все были очень взволнованы. Каждому хотелось сказать космонавту доброе слово, пожелать удачи. Юрий Гагарин и Герман Титов крепко обнялись.</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9924" y="3140968"/>
            <a:ext cx="4807893" cy="3685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0003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sp>
        <p:nvSpPr>
          <p:cNvPr id="3" name="Прямоугольник 2"/>
          <p:cNvSpPr/>
          <p:nvPr/>
        </p:nvSpPr>
        <p:spPr>
          <a:xfrm>
            <a:off x="251520" y="404664"/>
            <a:ext cx="8496944" cy="5632311"/>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В последний раз проверена готовность к полёту. Пора. На площадке лифта Юрий обернулся. Он словно ещё раз хотел сказать: «Друзья, не волнуйтесь, всё будет в порядке», но лишь задорно, по-мальчишески улыбнулся, помахал руками и скрылся за дверью.</a:t>
            </a:r>
          </a:p>
          <a:p>
            <a:pPr algn="just"/>
            <a:r>
              <a:rPr lang="ru-RU" sz="2400" dirty="0">
                <a:latin typeface="Times New Roman" panose="02020603050405020304" pitchFamily="18" charset="0"/>
                <a:cs typeface="Times New Roman" panose="02020603050405020304" pitchFamily="18" charset="0"/>
              </a:rPr>
              <a:t>В кабине космического корабля было тихо, и всё, что осталось там, на Земле, да и сама Земля, стало чем-то очень далёким.</a:t>
            </a:r>
          </a:p>
          <a:p>
            <a:pPr algn="just"/>
            <a:r>
              <a:rPr lang="ru-RU" sz="2400" dirty="0">
                <a:latin typeface="Times New Roman" panose="02020603050405020304" pitchFamily="18" charset="0"/>
                <a:cs typeface="Times New Roman" panose="02020603050405020304" pitchFamily="18" charset="0"/>
              </a:rPr>
              <a:t>Он сел в удобное кресло. Перед ним были приборы, кнопки, ручки управления. Все они были ему давно знакомы. Точно в такой кабине он провёл много часов тренировок. Три круглых окошка-иллюминатора были закрыты специальными шторами. Там, наверху, когда он взлетит, он их откроет.</a:t>
            </a:r>
          </a:p>
          <a:p>
            <a:pPr algn="just"/>
            <a:r>
              <a:rPr lang="ru-RU" sz="2400" dirty="0">
                <a:latin typeface="Times New Roman" panose="02020603050405020304" pitchFamily="18" charset="0"/>
                <a:cs typeface="Times New Roman" panose="02020603050405020304" pitchFamily="18" charset="0"/>
              </a:rPr>
              <a:t>По радио сообщили, что до взлёта осталось десять минут... пять... две... одна... Взлёт! Тысячью голосов взревел двигатель, ракета задрожала...</a:t>
            </a:r>
          </a:p>
        </p:txBody>
      </p:sp>
    </p:spTree>
    <p:extLst>
      <p:ext uri="{BB962C8B-B14F-4D97-AF65-F5344CB8AC3E}">
        <p14:creationId xmlns:p14="http://schemas.microsoft.com/office/powerpoint/2010/main" val="1622229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29" y="0"/>
            <a:ext cx="9274777" cy="6974632"/>
          </a:xfrm>
          <a:prstGeom prst="rect">
            <a:avLst/>
          </a:prstGeom>
        </p:spPr>
      </p:pic>
      <p:sp>
        <p:nvSpPr>
          <p:cNvPr id="3" name="Прямоугольник 2"/>
          <p:cNvSpPr/>
          <p:nvPr/>
        </p:nvSpPr>
        <p:spPr>
          <a:xfrm>
            <a:off x="611560" y="404664"/>
            <a:ext cx="8064896" cy="6001643"/>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 Поехали! — крикнул Гагарин.</a:t>
            </a:r>
          </a:p>
          <a:p>
            <a:pPr algn="just"/>
            <a:r>
              <a:rPr lang="ru-RU" sz="2400" dirty="0">
                <a:latin typeface="Times New Roman" panose="02020603050405020304" pitchFamily="18" charset="0"/>
                <a:cs typeface="Times New Roman" panose="02020603050405020304" pitchFamily="18" charset="0"/>
              </a:rPr>
              <a:t>Те, кто наблюдал со стороны, видели, как из-под ракеты вырвался огненный вихрь. Пламя окутало почти всю ракету. Она медленно, словно раздумывая, лететь или не лететь, оторвалась от бетонной площадки, потом, как бы решив, что надо лететь, рванулась ввысь и в одно мгновение растаяла в голубой дали.</a:t>
            </a:r>
          </a:p>
          <a:p>
            <a:pPr algn="just"/>
            <a:r>
              <a:rPr lang="ru-RU" sz="2400" dirty="0">
                <a:latin typeface="Times New Roman" panose="02020603050405020304" pitchFamily="18" charset="0"/>
                <a:cs typeface="Times New Roman" panose="02020603050405020304" pitchFamily="18" charset="0"/>
              </a:rPr>
              <a:t>По-прежнему сияло солнце, по-прежнему дул пахнущий весной свежий ветерок, и покрывавшие всю степь тюльпаны — ярко-красные, жёлтые, оранжевые— трепетали зубчатыми листьями. Тяжело махая крыльями, пролетела ворона и даже каркнула, словно желая сказать, что, кроме птиц, никто летать не смеет. Но бетонная площадка была пуста, и человек улетел. Запомните: это произошло 12 апреля 1961 года.</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8771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sp>
        <p:nvSpPr>
          <p:cNvPr id="3" name="Заголовок 2"/>
          <p:cNvSpPr>
            <a:spLocks noGrp="1"/>
          </p:cNvSpPr>
          <p:nvPr>
            <p:ph type="title"/>
          </p:nvPr>
        </p:nvSpPr>
        <p:spPr/>
        <p:txBody>
          <a:bodyPr/>
          <a:lstStyle/>
          <a:p>
            <a:endParaRPr lang="ru-RU" dirty="0">
              <a:latin typeface="Times New Roman" panose="02020603050405020304" pitchFamily="18" charset="0"/>
              <a:cs typeface="Times New Roman" panose="02020603050405020304" pitchFamily="18" charset="0"/>
            </a:endParaRP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1" y="44624"/>
            <a:ext cx="9136511" cy="6830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2126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sp>
        <p:nvSpPr>
          <p:cNvPr id="3" name="Заголовок 2"/>
          <p:cNvSpPr>
            <a:spLocks noGrp="1"/>
          </p:cNvSpPr>
          <p:nvPr>
            <p:ph type="title"/>
          </p:nvPr>
        </p:nvSpPr>
        <p:spPr>
          <a:xfrm>
            <a:off x="457200" y="274638"/>
            <a:ext cx="8229600" cy="706090"/>
          </a:xfrm>
        </p:spPr>
        <p:txBody>
          <a:bodyPr>
            <a:normAutofit/>
          </a:bodyPr>
          <a:lstStyle/>
          <a:p>
            <a:r>
              <a:rPr lang="ru-RU" sz="4000" b="1" dirty="0" smtClean="0">
                <a:solidFill>
                  <a:schemeClr val="accent2"/>
                </a:solidFill>
                <a:latin typeface="Times New Roman" panose="02020603050405020304" pitchFamily="18" charset="0"/>
                <a:cs typeface="Times New Roman" panose="02020603050405020304" pitchFamily="18" charset="0"/>
              </a:rPr>
              <a:t>«Что видно из окошка»</a:t>
            </a:r>
            <a:endParaRPr lang="ru-RU" sz="4000" b="1" dirty="0">
              <a:solidFill>
                <a:schemeClr val="accent2"/>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457200" y="1052736"/>
            <a:ext cx="8229600" cy="5073427"/>
          </a:xfrm>
        </p:spPr>
        <p:txBody>
          <a:bodyPr>
            <a:normAutofit fontScale="85000" lnSpcReduction="20000"/>
          </a:bodyPr>
          <a:lstStyle/>
          <a:p>
            <a:pPr marL="0" indent="0" algn="just">
              <a:buNone/>
            </a:pPr>
            <a:r>
              <a:rPr lang="ru-RU" sz="3100" dirty="0">
                <a:latin typeface="Times New Roman" panose="02020603050405020304" pitchFamily="18" charset="0"/>
                <a:cs typeface="Times New Roman" panose="02020603050405020304" pitchFamily="18" charset="0"/>
              </a:rPr>
              <a:t>Глянул Гагарин в окошко на Землю — красота необыкновенная. Теперь корабль летел вокруг Земли, и с высоты в триста километров были видны моря, острова на них, горы, поля и леса — и всё разных цветов и оттенков. Глянул в другое окошко — чёрное небо и звёзды яркие-яркие. Скажете: «Как же так, днём — и чёрное небо, да ещё и звёзды?» Но ведь голубым небо кажется потому, что воздух голубой. Космический корабль летел очень высоко, где воздуха уже нет, и поэтому небо там совсем чёрное. Воздух был внизу, у Земли, и с корабля был хорошо виден: по горизонту шла голубая полоса, и чем дальше от Земли, тем она становилась синее, потом стала фиолетовой и, наконец, незаметно слилась с чёрным небом.</a:t>
            </a:r>
          </a:p>
          <a:p>
            <a:pPr marL="0" indent="0" algn="just">
              <a:buNone/>
            </a:pPr>
            <a:r>
              <a:rPr lang="ru-RU" sz="3100" dirty="0">
                <a:latin typeface="Times New Roman" panose="02020603050405020304" pitchFamily="18" charset="0"/>
                <a:cs typeface="Times New Roman" panose="02020603050405020304" pitchFamily="18" charset="0"/>
              </a:rPr>
              <a:t> </a:t>
            </a:r>
          </a:p>
          <a:p>
            <a:pPr marL="0" indent="0">
              <a:buNone/>
            </a:pPr>
            <a:endParaRPr lang="ru-RU" dirty="0"/>
          </a:p>
        </p:txBody>
      </p:sp>
    </p:spTree>
    <p:extLst>
      <p:ext uri="{BB962C8B-B14F-4D97-AF65-F5344CB8AC3E}">
        <p14:creationId xmlns:p14="http://schemas.microsoft.com/office/powerpoint/2010/main" val="1853370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4531" y="2048531"/>
            <a:ext cx="4809469" cy="4809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32" y="0"/>
            <a:ext cx="4599531" cy="4097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3370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sp>
        <p:nvSpPr>
          <p:cNvPr id="3" name="Прямоугольник 2"/>
          <p:cNvSpPr/>
          <p:nvPr/>
        </p:nvSpPr>
        <p:spPr>
          <a:xfrm>
            <a:off x="251520" y="197346"/>
            <a:ext cx="8712968" cy="5632311"/>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Солнце в космосе светит во много раз ярче, чем на Земле: ведь там лучам его не мешает воздух, и Гагарину пришлось прикрыть иллюминаторы предохранительными шторками. Свет сделался мягче. Неожиданно стало совсем темно — это корабль влетел в ночь, в теневую сторону Земли. Глянул Гагарин на Землю — ничего не видно. Зажёг свет, посмотрел на глобус.</a:t>
            </a:r>
          </a:p>
          <a:p>
            <a:pPr algn="just"/>
            <a:r>
              <a:rPr lang="ru-RU" sz="2400" dirty="0" smtClean="0">
                <a:latin typeface="Times New Roman" panose="02020603050405020304" pitchFamily="18" charset="0"/>
                <a:cs typeface="Times New Roman" panose="02020603050405020304" pitchFamily="18" charset="0"/>
              </a:rPr>
              <a:t>Глобус — словно игрушечный земной шар. Только с ним не играют, а по нему изучают, где какие находятся горы, океаны, реки. В космическом корабле глобус особенный: он всё время вертится и показывает, над каким местом сейчас пролетает корабль.</a:t>
            </a:r>
          </a:p>
          <a:p>
            <a:pPr algn="just"/>
            <a:r>
              <a:rPr lang="ru-RU" sz="2400" dirty="0" smtClean="0">
                <a:latin typeface="Times New Roman" panose="02020603050405020304" pitchFamily="18" charset="0"/>
                <a:cs typeface="Times New Roman" panose="02020603050405020304" pitchFamily="18" charset="0"/>
              </a:rPr>
              <a:t>А корабль летел над океаном, поэтому в темноте ничего и не было видно.</a:t>
            </a:r>
          </a:p>
          <a:p>
            <a:pPr algn="just"/>
            <a:r>
              <a:rPr lang="ru-RU" sz="2400" dirty="0" smtClean="0">
                <a:latin typeface="Times New Roman" panose="02020603050405020304" pitchFamily="18" charset="0"/>
                <a:cs typeface="Times New Roman" panose="02020603050405020304" pitchFamily="18" charset="0"/>
              </a:rPr>
              <a:t>Коротки космические ночи. Не прошло и часа, как Гагарин увидел зарю, ну как бы восход солнца.</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337087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1223</Words>
  <Application>Microsoft Office PowerPoint</Application>
  <PresentationFormat>Экран (4:3)</PresentationFormat>
  <Paragraphs>68</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Развитие речи. Тема:  Рассказ В. Бороздина «Звездолетчики».</vt:lpstr>
      <vt:lpstr>Это Юрий Алексеевич Гагарин, первый космонавт Земли. Он покинул Землю на космическом корабле и один увидел землю всю сразу.</vt:lpstr>
      <vt:lpstr>Об этом мы прочитаем в рассказе В. Бороздина «Звездолетчики»: «Поехали»</vt:lpstr>
      <vt:lpstr>Презентация PowerPoint</vt:lpstr>
      <vt:lpstr>Презентация PowerPoint</vt:lpstr>
      <vt:lpstr>Презентация PowerPoint</vt:lpstr>
      <vt:lpstr>«Что видно из окошка»</vt:lpstr>
      <vt:lpstr>Презентация PowerPoint</vt:lpstr>
      <vt:lpstr>Презентация PowerPoint</vt:lpstr>
      <vt:lpstr>Презентация PowerPoint</vt:lpstr>
      <vt:lpstr>«Праздник»</vt:lpstr>
      <vt:lpstr>Дети, ответьте, пожалуйста, на вопросы:</vt:lpstr>
      <vt:lpstr> Чтобы стать космонавтом, надо тренироваться, делать гимнастику. Вставайте, прямо сейчас и начнем.  Физкультминутка</vt:lpstr>
      <vt:lpstr>Презентация PowerPoint</vt:lpstr>
      <vt:lpstr> Молодцы! Садитесь. Космонавты много учатся, много знают всего интересного. Вот и вы узнали много нового. А теперь отгадайте загадки про небо и космос. </vt:lpstr>
      <vt:lpstr>Презентация PowerPoint</vt:lpstr>
      <vt:lpstr>Презентация PowerPoint</vt:lpstr>
      <vt:lpstr> Очень хорошо! Нарисуем ракету для космонавтов, небо, солнце, ночь, луну, звезды - кто, что захочет нарисовать про космос. </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Развитие речи. Тема:  Рассказ В. Бороздина «Звездолетчики».</dc:title>
  <dc:creator>1</dc:creator>
  <cp:lastModifiedBy>admin</cp:lastModifiedBy>
  <cp:revision>11</cp:revision>
  <dcterms:created xsi:type="dcterms:W3CDTF">2020-04-06T13:11:19Z</dcterms:created>
  <dcterms:modified xsi:type="dcterms:W3CDTF">2020-04-23T19:34:31Z</dcterms:modified>
</cp:coreProperties>
</file>